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fif" ContentType="image/jpeg"/>
  <Default Extension="wmf" ContentType="image/x-wmf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 bookmarkIdSeed="3">
  <p:sldMasterIdLst>
    <p:sldMasterId id="2147483648" r:id="rId1"/>
  </p:sldMasterIdLst>
  <p:notesMasterIdLst>
    <p:notesMasterId r:id="rId49"/>
  </p:notesMasterIdLst>
  <p:sldIdLst>
    <p:sldId id="256" r:id="rId2"/>
    <p:sldId id="259" r:id="rId3"/>
    <p:sldId id="366" r:id="rId4"/>
    <p:sldId id="367" r:id="rId5"/>
    <p:sldId id="368" r:id="rId6"/>
    <p:sldId id="369" r:id="rId7"/>
    <p:sldId id="370" r:id="rId8"/>
    <p:sldId id="371" r:id="rId9"/>
    <p:sldId id="372" r:id="rId10"/>
    <p:sldId id="373" r:id="rId11"/>
    <p:sldId id="374" r:id="rId12"/>
    <p:sldId id="375" r:id="rId13"/>
    <p:sldId id="423" r:id="rId14"/>
    <p:sldId id="424" r:id="rId15"/>
    <p:sldId id="380" r:id="rId16"/>
    <p:sldId id="389" r:id="rId17"/>
    <p:sldId id="397" r:id="rId18"/>
    <p:sldId id="401" r:id="rId19"/>
    <p:sldId id="400" r:id="rId20"/>
    <p:sldId id="402" r:id="rId21"/>
    <p:sldId id="403" r:id="rId22"/>
    <p:sldId id="404" r:id="rId23"/>
    <p:sldId id="381" r:id="rId24"/>
    <p:sldId id="405" r:id="rId25"/>
    <p:sldId id="406" r:id="rId26"/>
    <p:sldId id="407" r:id="rId27"/>
    <p:sldId id="408" r:id="rId28"/>
    <p:sldId id="409" r:id="rId29"/>
    <p:sldId id="410" r:id="rId30"/>
    <p:sldId id="425" r:id="rId31"/>
    <p:sldId id="411" r:id="rId32"/>
    <p:sldId id="382" r:id="rId33"/>
    <p:sldId id="412" r:id="rId34"/>
    <p:sldId id="383" r:id="rId35"/>
    <p:sldId id="416" r:id="rId36"/>
    <p:sldId id="417" r:id="rId37"/>
    <p:sldId id="415" r:id="rId38"/>
    <p:sldId id="386" r:id="rId39"/>
    <p:sldId id="414" r:id="rId40"/>
    <p:sldId id="422" r:id="rId41"/>
    <p:sldId id="418" r:id="rId42"/>
    <p:sldId id="413" r:id="rId43"/>
    <p:sldId id="426" r:id="rId44"/>
    <p:sldId id="419" r:id="rId45"/>
    <p:sldId id="421" r:id="rId46"/>
    <p:sldId id="420" r:id="rId47"/>
    <p:sldId id="384" r:id="rId48"/>
  </p:sldIdLst>
  <p:sldSz cx="12192000" cy="6858000"/>
  <p:notesSz cx="6858000" cy="9144000"/>
  <p:embeddedFontLst>
    <p:embeddedFont>
      <p:font typeface="Microsoft YaHei" panose="020B0503020204020204" pitchFamily="34" charset="-122"/>
      <p:regular r:id="rId50"/>
      <p:bold r:id="rId51"/>
    </p:embeddedFont>
    <p:embeddedFont>
      <p:font typeface="微軟正黑體" panose="020B0604030504040204" pitchFamily="34" charset="-120"/>
      <p:regular r:id="rId52"/>
      <p:bold r:id="rId53"/>
    </p:embeddedFont>
    <p:embeddedFont>
      <p:font typeface="Helvetica" panose="020B0604020202020204" pitchFamily="34" charset="0"/>
      <p:regular r:id="rId54"/>
      <p:bold r:id="rId55"/>
      <p:italic r:id="rId56"/>
      <p:boldItalic r:id="rId57"/>
    </p:embeddedFont>
    <p:embeddedFont>
      <p:font typeface="Montserrat SemiBold" panose="02020500000000000000" charset="0"/>
      <p:regular r:id="rId58"/>
      <p:bold r:id="rId59"/>
      <p:italic r:id="rId60"/>
      <p:boldItalic r:id="rId61"/>
    </p:embeddedFont>
    <p:embeddedFont>
      <p:font typeface="Calibri" panose="020F0502020204030204" pitchFamily="34" charset="0"/>
      <p:regular r:id="rId62"/>
      <p:bold r:id="rId63"/>
      <p:italic r:id="rId64"/>
      <p:boldItalic r:id="rId65"/>
    </p:embeddedFont>
    <p:embeddedFont>
      <p:font typeface="Microsoft YaHei" panose="020B0503020204020204" pitchFamily="34" charset="-122"/>
      <p:regular r:id="rId50"/>
      <p:bold r:id="rId51"/>
    </p:embeddedFont>
    <p:embeddedFont>
      <p:font typeface="微軟正黑體" panose="020B0604030504040204" pitchFamily="34" charset="-120"/>
      <p:regular r:id="rId52"/>
      <p:bold r:id="rId53"/>
    </p:embeddedFont>
    <p:embeddedFont>
      <p:font typeface="Cambria Math" panose="02040503050406030204" pitchFamily="18" charset="0"/>
      <p:regular r:id="rId66"/>
    </p:embeddedFont>
    <p:embeddedFont>
      <p:font typeface="Lato" panose="02020500000000000000" charset="0"/>
      <p:regular r:id="rId67"/>
      <p:bold r:id="rId68"/>
      <p:italic r:id="rId69"/>
      <p:boldItalic r:id="rId7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12" roundtripDataSignature="AMtx7mi+ohL5ZgIst5S5ZjfN81POwOSwH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87025" autoAdjust="0"/>
  </p:normalViewPr>
  <p:slideViewPr>
    <p:cSldViewPr snapToGrid="0">
      <p:cViewPr varScale="1">
        <p:scale>
          <a:sx n="112" d="100"/>
          <a:sy n="112" d="100"/>
        </p:scale>
        <p:origin x="41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font" Target="fonts/font1.fntdata"/><Relationship Id="rId55" Type="http://schemas.openxmlformats.org/officeDocument/2006/relationships/font" Target="fonts/font6.fntdata"/><Relationship Id="rId63" Type="http://schemas.openxmlformats.org/officeDocument/2006/relationships/font" Target="fonts/font14.fntdata"/><Relationship Id="rId68" Type="http://schemas.openxmlformats.org/officeDocument/2006/relationships/font" Target="fonts/font19.fntdata"/><Relationship Id="rId112" Type="http://customschemas.google.com/relationships/presentationmetadata" Target="meta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4.fntdata"/><Relationship Id="rId58" Type="http://schemas.openxmlformats.org/officeDocument/2006/relationships/font" Target="fonts/font9.fntdata"/><Relationship Id="rId66" Type="http://schemas.openxmlformats.org/officeDocument/2006/relationships/font" Target="fonts/font17.fntdata"/><Relationship Id="rId11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57" Type="http://schemas.openxmlformats.org/officeDocument/2006/relationships/font" Target="fonts/font8.fntdata"/><Relationship Id="rId61" Type="http://schemas.openxmlformats.org/officeDocument/2006/relationships/font" Target="fonts/font12.fntdata"/><Relationship Id="rId114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3.fntdata"/><Relationship Id="rId60" Type="http://schemas.openxmlformats.org/officeDocument/2006/relationships/font" Target="fonts/font11.fntdata"/><Relationship Id="rId65" Type="http://schemas.openxmlformats.org/officeDocument/2006/relationships/font" Target="fonts/font1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7.fntdata"/><Relationship Id="rId64" Type="http://schemas.openxmlformats.org/officeDocument/2006/relationships/font" Target="fonts/font15.fntdata"/><Relationship Id="rId69" Type="http://schemas.openxmlformats.org/officeDocument/2006/relationships/font" Target="fonts/font20.fntdata"/><Relationship Id="rId113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0.fntdata"/><Relationship Id="rId67" Type="http://schemas.openxmlformats.org/officeDocument/2006/relationships/font" Target="fonts/font18.fntdata"/><Relationship Id="rId11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5.fntdata"/><Relationship Id="rId62" Type="http://schemas.openxmlformats.org/officeDocument/2006/relationships/font" Target="fonts/font13.fntdata"/><Relationship Id="rId70" Type="http://schemas.openxmlformats.org/officeDocument/2006/relationships/font" Target="fonts/font2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png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7.wmf"/><Relationship Id="rId1" Type="http://schemas.openxmlformats.org/officeDocument/2006/relationships/image" Target="../media/image16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png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png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107854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718226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323270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879536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10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p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359822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10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p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077730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10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p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494504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10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p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252351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10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p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409165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75"/>
          <p:cNvSpPr/>
          <p:nvPr/>
        </p:nvSpPr>
        <p:spPr>
          <a:xfrm>
            <a:off x="415592" y="6400892"/>
            <a:ext cx="2520242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900" b="0" i="0" u="none" strike="noStrike" cap="none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© 2018 </a:t>
            </a:r>
            <a:r>
              <a:rPr lang="zh-TW" sz="900" b="1" i="0" u="none" strike="noStrike" cap="none">
                <a:solidFill>
                  <a:srgbClr val="595959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Slidefabric.com</a:t>
            </a:r>
            <a:r>
              <a:rPr lang="zh-TW" sz="900" b="0" i="0" u="none" strike="noStrike" cap="none">
                <a:solidFill>
                  <a:srgbClr val="595959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 All rights reserved.</a:t>
            </a:r>
            <a:endParaRPr sz="900" b="0" i="0">
              <a:solidFill>
                <a:srgbClr val="595959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4001359"/>
          </a:xfrm>
          <a:solidFill>
            <a:schemeClr val="accent1">
              <a:lumMod val="60000"/>
              <a:lumOff val="40000"/>
            </a:schemeClr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415592" y="6400892"/>
            <a:ext cx="2520242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lt"/>
              </a:rPr>
              <a:t>© 2018 </a:t>
            </a:r>
            <a:r>
              <a:rPr lang="en-US" sz="900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lt"/>
              </a:rPr>
              <a:t>Slidefabric.com</a:t>
            </a:r>
            <a:r>
              <a:rPr lang="en-US" sz="9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lt"/>
              </a:rPr>
              <a:t> All rights reserved.</a:t>
            </a:r>
            <a:endParaRPr lang="en-US" sz="900" b="0" i="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11383483" y="6400892"/>
            <a:ext cx="7136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fld id="{1FF971EA-3A6D-44E0-AE21-1C9457776B3F}" type="slidenum">
              <a:rPr lang="en-US" sz="1800" spc="60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pPr algn="ctr"/>
              <a:t>‹#›</a:t>
            </a:fld>
            <a:endParaRPr lang="en-US" sz="1600" spc="6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10512622" y="6506655"/>
            <a:ext cx="108331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800" kern="1700" spc="1180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PAGE</a:t>
            </a:r>
            <a:endParaRPr lang="en-US" sz="1600" spc="6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341552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4001359"/>
          </a:xfrm>
          <a:solidFill>
            <a:schemeClr val="accent1">
              <a:lumMod val="60000"/>
              <a:lumOff val="40000"/>
            </a:schemeClr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415592" y="6400892"/>
            <a:ext cx="2520242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lt"/>
              </a:rPr>
              <a:t>© 2018 </a:t>
            </a:r>
            <a:r>
              <a:rPr lang="en-US" sz="900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lt"/>
              </a:rPr>
              <a:t>Slidefabric.com</a:t>
            </a:r>
            <a:r>
              <a:rPr lang="en-US" sz="9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lt"/>
              </a:rPr>
              <a:t> All rights reserved.</a:t>
            </a:r>
            <a:endParaRPr lang="en-US" sz="900" b="0" i="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11383483" y="6400892"/>
            <a:ext cx="7136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fld id="{1FF971EA-3A6D-44E0-AE21-1C9457776B3F}" type="slidenum">
              <a:rPr lang="en-US" sz="1800" spc="60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pPr algn="ctr"/>
              <a:t>‹#›</a:t>
            </a:fld>
            <a:endParaRPr lang="en-US" sz="1600" spc="6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10512622" y="6506655"/>
            <a:ext cx="108331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800" kern="1700" spc="1180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PAGE</a:t>
            </a:r>
            <a:endParaRPr lang="en-US" sz="1600" spc="6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188292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4001359"/>
          </a:xfrm>
          <a:solidFill>
            <a:schemeClr val="accent1">
              <a:lumMod val="60000"/>
              <a:lumOff val="40000"/>
            </a:schemeClr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415592" y="6400892"/>
            <a:ext cx="2520242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lt"/>
              </a:rPr>
              <a:t>© 2018 </a:t>
            </a:r>
            <a:r>
              <a:rPr lang="en-US" sz="900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lt"/>
              </a:rPr>
              <a:t>Slidefabric.com</a:t>
            </a:r>
            <a:r>
              <a:rPr lang="en-US" sz="9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lt"/>
              </a:rPr>
              <a:t> All rights reserved.</a:t>
            </a:r>
            <a:endParaRPr lang="en-US" sz="900" b="0" i="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11383483" y="6400892"/>
            <a:ext cx="7136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fld id="{1FF971EA-3A6D-44E0-AE21-1C9457776B3F}" type="slidenum">
              <a:rPr lang="en-US" sz="1800" spc="60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pPr algn="ctr"/>
              <a:t>‹#›</a:t>
            </a:fld>
            <a:endParaRPr lang="en-US" sz="1600" spc="6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10512622" y="6506655"/>
            <a:ext cx="108331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800" kern="1700" spc="1180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PAGE</a:t>
            </a:r>
            <a:endParaRPr lang="en-US" sz="1600" spc="6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716793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4001359"/>
          </a:xfrm>
          <a:solidFill>
            <a:schemeClr val="accent1">
              <a:lumMod val="60000"/>
              <a:lumOff val="40000"/>
            </a:schemeClr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415592" y="6400892"/>
            <a:ext cx="2520242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lt"/>
              </a:rPr>
              <a:t>© 2018 </a:t>
            </a:r>
            <a:r>
              <a:rPr lang="en-US" sz="900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lt"/>
              </a:rPr>
              <a:t>Slidefabric.com</a:t>
            </a:r>
            <a:r>
              <a:rPr lang="en-US" sz="9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lt"/>
              </a:rPr>
              <a:t> All rights reserved.</a:t>
            </a:r>
            <a:endParaRPr lang="en-US" sz="900" b="0" i="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11383483" y="6400892"/>
            <a:ext cx="7136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fld id="{1FF971EA-3A6D-44E0-AE21-1C9457776B3F}" type="slidenum">
              <a:rPr lang="en-US" sz="1800" spc="60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pPr algn="ctr"/>
              <a:t>‹#›</a:t>
            </a:fld>
            <a:endParaRPr lang="en-US" sz="1600" spc="6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10512622" y="6506655"/>
            <a:ext cx="108331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800" kern="1700" spc="1180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PAGE</a:t>
            </a:r>
            <a:endParaRPr lang="en-US" sz="1600" spc="6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818427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4001359"/>
          </a:xfrm>
          <a:solidFill>
            <a:schemeClr val="accent1">
              <a:lumMod val="60000"/>
              <a:lumOff val="40000"/>
            </a:schemeClr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415592" y="6400892"/>
            <a:ext cx="2520242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lt"/>
              </a:rPr>
              <a:t>© 2018 </a:t>
            </a:r>
            <a:r>
              <a:rPr lang="en-US" sz="900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lt"/>
              </a:rPr>
              <a:t>Slidefabric.com</a:t>
            </a:r>
            <a:r>
              <a:rPr lang="en-US" sz="9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lt"/>
              </a:rPr>
              <a:t> All rights reserved.</a:t>
            </a:r>
            <a:endParaRPr lang="en-US" sz="900" b="0" i="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11383483" y="6400892"/>
            <a:ext cx="7136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fld id="{1FF971EA-3A6D-44E0-AE21-1C9457776B3F}" type="slidenum">
              <a:rPr lang="en-US" sz="1800" spc="60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pPr algn="ctr"/>
              <a:t>‹#›</a:t>
            </a:fld>
            <a:endParaRPr lang="en-US" sz="1600" spc="6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10512622" y="6506655"/>
            <a:ext cx="108331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800" kern="1700" spc="1180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PAGE</a:t>
            </a:r>
            <a:endParaRPr lang="en-US" sz="1600" spc="6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887570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4001359"/>
          </a:xfrm>
          <a:solidFill>
            <a:schemeClr val="accent1">
              <a:lumMod val="60000"/>
              <a:lumOff val="40000"/>
            </a:schemeClr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415592" y="6400892"/>
            <a:ext cx="2520242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lt"/>
              </a:rPr>
              <a:t>© 2018 </a:t>
            </a:r>
            <a:r>
              <a:rPr lang="en-US" sz="900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lt"/>
              </a:rPr>
              <a:t>Slidefabric.com</a:t>
            </a:r>
            <a:r>
              <a:rPr lang="en-US" sz="9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lt"/>
              </a:rPr>
              <a:t> All rights reserved.</a:t>
            </a:r>
            <a:endParaRPr lang="en-US" sz="900" b="0" i="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11383483" y="6400892"/>
            <a:ext cx="7136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fld id="{1FF971EA-3A6D-44E0-AE21-1C9457776B3F}" type="slidenum">
              <a:rPr lang="en-US" sz="1800" spc="60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pPr algn="ctr"/>
              <a:t>‹#›</a:t>
            </a:fld>
            <a:endParaRPr lang="en-US" sz="1600" spc="6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10512622" y="6506655"/>
            <a:ext cx="108331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800" kern="1700" spc="1180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PAGE</a:t>
            </a:r>
            <a:endParaRPr lang="en-US" sz="1600" spc="6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647675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4001359"/>
          </a:xfrm>
          <a:solidFill>
            <a:schemeClr val="accent1">
              <a:lumMod val="60000"/>
              <a:lumOff val="40000"/>
            </a:schemeClr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415592" y="6400892"/>
            <a:ext cx="2520242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lt"/>
              </a:rPr>
              <a:t>© 2018 </a:t>
            </a:r>
            <a:r>
              <a:rPr lang="en-US" sz="900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lt"/>
              </a:rPr>
              <a:t>Slidefabric.com</a:t>
            </a:r>
            <a:r>
              <a:rPr lang="en-US" sz="9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lt"/>
              </a:rPr>
              <a:t> All rights reserved.</a:t>
            </a:r>
            <a:endParaRPr lang="en-US" sz="900" b="0" i="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11383483" y="6400892"/>
            <a:ext cx="7136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fld id="{1FF971EA-3A6D-44E0-AE21-1C9457776B3F}" type="slidenum">
              <a:rPr lang="en-US" sz="1800" spc="60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pPr algn="ctr"/>
              <a:t>‹#›</a:t>
            </a:fld>
            <a:endParaRPr lang="en-US" sz="1600" spc="6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10512622" y="6506655"/>
            <a:ext cx="108331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800" kern="1700" spc="1180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PAGE</a:t>
            </a:r>
            <a:endParaRPr lang="en-US" sz="1600" spc="6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9116744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4001359"/>
          </a:xfrm>
          <a:solidFill>
            <a:schemeClr val="accent1">
              <a:lumMod val="60000"/>
              <a:lumOff val="40000"/>
            </a:schemeClr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415592" y="6400892"/>
            <a:ext cx="2520242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lt"/>
              </a:rPr>
              <a:t>© 2018 </a:t>
            </a:r>
            <a:r>
              <a:rPr lang="en-US" sz="900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lt"/>
              </a:rPr>
              <a:t>Slidefabric.com</a:t>
            </a:r>
            <a:r>
              <a:rPr lang="en-US" sz="9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lt"/>
              </a:rPr>
              <a:t> All rights reserved.</a:t>
            </a:r>
            <a:endParaRPr lang="en-US" sz="900" b="0" i="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11383483" y="6400892"/>
            <a:ext cx="7136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fld id="{1FF971EA-3A6D-44E0-AE21-1C9457776B3F}" type="slidenum">
              <a:rPr lang="en-US" sz="1800" spc="60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pPr algn="ctr"/>
              <a:t>‹#›</a:t>
            </a:fld>
            <a:endParaRPr lang="en-US" sz="1600" spc="6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10512622" y="6506655"/>
            <a:ext cx="108331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800" kern="1700" spc="1180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PAGE</a:t>
            </a:r>
            <a:endParaRPr lang="en-US" sz="1600" spc="6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5991014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4001359"/>
          </a:xfrm>
          <a:solidFill>
            <a:schemeClr val="accent1">
              <a:lumMod val="60000"/>
              <a:lumOff val="40000"/>
            </a:schemeClr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415592" y="6400892"/>
            <a:ext cx="2520242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lt"/>
              </a:rPr>
              <a:t>© 2018 </a:t>
            </a:r>
            <a:r>
              <a:rPr lang="en-US" sz="900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lt"/>
              </a:rPr>
              <a:t>Slidefabric.com</a:t>
            </a:r>
            <a:r>
              <a:rPr lang="en-US" sz="9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lt"/>
              </a:rPr>
              <a:t> All rights reserved.</a:t>
            </a:r>
            <a:endParaRPr lang="en-US" sz="900" b="0" i="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11383483" y="6400892"/>
            <a:ext cx="7136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fld id="{1FF971EA-3A6D-44E0-AE21-1C9457776B3F}" type="slidenum">
              <a:rPr lang="en-US" sz="1800" spc="60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pPr algn="ctr"/>
              <a:t>‹#›</a:t>
            </a:fld>
            <a:endParaRPr lang="en-US" sz="1600" spc="6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10512622" y="6506655"/>
            <a:ext cx="108331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800" kern="1700" spc="1180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PAGE</a:t>
            </a:r>
            <a:endParaRPr lang="en-US" sz="1600" spc="6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7716954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4001359"/>
          </a:xfrm>
          <a:solidFill>
            <a:schemeClr val="accent1">
              <a:lumMod val="60000"/>
              <a:lumOff val="40000"/>
            </a:schemeClr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415592" y="6400892"/>
            <a:ext cx="2520242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lt"/>
              </a:rPr>
              <a:t>© 2018 </a:t>
            </a:r>
            <a:r>
              <a:rPr lang="en-US" sz="900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lt"/>
              </a:rPr>
              <a:t>Slidefabric.com</a:t>
            </a:r>
            <a:r>
              <a:rPr lang="en-US" sz="9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lt"/>
              </a:rPr>
              <a:t> All rights reserved.</a:t>
            </a:r>
            <a:endParaRPr lang="en-US" sz="900" b="0" i="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11383483" y="6400892"/>
            <a:ext cx="7136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fld id="{1FF971EA-3A6D-44E0-AE21-1C9457776B3F}" type="slidenum">
              <a:rPr lang="en-US" sz="1800" spc="60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pPr algn="ctr"/>
              <a:t>‹#›</a:t>
            </a:fld>
            <a:endParaRPr lang="en-US" sz="1600" spc="6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10512622" y="6506655"/>
            <a:ext cx="108331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800" kern="1700" spc="1180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PAGE</a:t>
            </a:r>
            <a:endParaRPr lang="en-US" sz="1600" spc="6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903184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Title and Content">
  <p:cSld name="8_Title and Content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78"/>
          <p:cNvSpPr>
            <a:spLocks noGrp="1"/>
          </p:cNvSpPr>
          <p:nvPr>
            <p:ph type="pic" idx="2"/>
          </p:nvPr>
        </p:nvSpPr>
        <p:spPr>
          <a:xfrm>
            <a:off x="6764339" y="1009650"/>
            <a:ext cx="5827922" cy="3376613"/>
          </a:xfrm>
          <a:prstGeom prst="rect">
            <a:avLst/>
          </a:prstGeom>
          <a:solidFill>
            <a:srgbClr val="CBE9F4"/>
          </a:solidFill>
          <a:ln>
            <a:noFill/>
          </a:ln>
        </p:spPr>
      </p:sp>
      <p:sp>
        <p:nvSpPr>
          <p:cNvPr id="28" name="Google Shape;28;p78"/>
          <p:cNvSpPr/>
          <p:nvPr/>
        </p:nvSpPr>
        <p:spPr>
          <a:xfrm>
            <a:off x="415592" y="6400892"/>
            <a:ext cx="2520242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900" b="0" i="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© 2018 </a:t>
            </a:r>
            <a:r>
              <a:rPr lang="zh-TW" sz="900" b="1" i="0">
                <a:solidFill>
                  <a:srgbClr val="595959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Slidefabric.com</a:t>
            </a:r>
            <a:r>
              <a:rPr lang="zh-TW" sz="900" b="0" i="0">
                <a:solidFill>
                  <a:srgbClr val="595959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 All rights reserved.</a:t>
            </a:r>
            <a:endParaRPr sz="900" b="0" i="0">
              <a:solidFill>
                <a:srgbClr val="595959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9" name="Google Shape;29;p78"/>
          <p:cNvSpPr/>
          <p:nvPr/>
        </p:nvSpPr>
        <p:spPr>
          <a:xfrm>
            <a:off x="11383483" y="88972"/>
            <a:ext cx="71365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 sz="1800">
                <a:solidFill>
                  <a:srgbClr val="262626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‹#›</a:t>
            </a:fld>
            <a:endParaRPr sz="1600">
              <a:solidFill>
                <a:srgbClr val="262626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0" name="Google Shape;30;p78"/>
          <p:cNvSpPr/>
          <p:nvPr/>
        </p:nvSpPr>
        <p:spPr>
          <a:xfrm>
            <a:off x="10512622" y="194735"/>
            <a:ext cx="1083310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800">
                <a:solidFill>
                  <a:srgbClr val="262626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PAGE</a:t>
            </a:r>
            <a:endParaRPr sz="1600">
              <a:solidFill>
                <a:srgbClr val="262626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4001359"/>
          </a:xfrm>
          <a:solidFill>
            <a:schemeClr val="accent1">
              <a:lumMod val="60000"/>
              <a:lumOff val="40000"/>
            </a:schemeClr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415592" y="6400892"/>
            <a:ext cx="2520242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lt"/>
              </a:rPr>
              <a:t>© 2018 </a:t>
            </a:r>
            <a:r>
              <a:rPr lang="en-US" sz="900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lt"/>
              </a:rPr>
              <a:t>Slidefabric.com</a:t>
            </a:r>
            <a:r>
              <a:rPr lang="en-US" sz="9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lt"/>
              </a:rPr>
              <a:t> All rights reserved.</a:t>
            </a:r>
            <a:endParaRPr lang="en-US" sz="900" b="0" i="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11383483" y="6400892"/>
            <a:ext cx="7136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fld id="{1FF971EA-3A6D-44E0-AE21-1C9457776B3F}" type="slidenum">
              <a:rPr lang="en-US" sz="1800" spc="60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pPr algn="ctr"/>
              <a:t>‹#›</a:t>
            </a:fld>
            <a:endParaRPr lang="en-US" sz="1600" spc="6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10512622" y="6506655"/>
            <a:ext cx="108331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800" kern="1700" spc="1180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PAGE</a:t>
            </a:r>
            <a:endParaRPr lang="en-US" sz="1600" spc="6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308817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4001359"/>
          </a:xfrm>
          <a:solidFill>
            <a:schemeClr val="accent1">
              <a:lumMod val="60000"/>
              <a:lumOff val="40000"/>
            </a:schemeClr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415592" y="6400892"/>
            <a:ext cx="2520242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lt"/>
              </a:rPr>
              <a:t>© 2018 </a:t>
            </a:r>
            <a:r>
              <a:rPr lang="en-US" sz="900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lt"/>
              </a:rPr>
              <a:t>Slidefabric.com</a:t>
            </a:r>
            <a:r>
              <a:rPr lang="en-US" sz="9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lt"/>
              </a:rPr>
              <a:t> All rights reserved.</a:t>
            </a:r>
            <a:endParaRPr lang="en-US" sz="900" b="0" i="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11383483" y="6400892"/>
            <a:ext cx="7136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fld id="{1FF971EA-3A6D-44E0-AE21-1C9457776B3F}" type="slidenum">
              <a:rPr lang="en-US" sz="1800" spc="60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pPr algn="ctr"/>
              <a:t>‹#›</a:t>
            </a:fld>
            <a:endParaRPr lang="en-US" sz="1600" spc="6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10512622" y="6506655"/>
            <a:ext cx="108331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800" kern="1700" spc="1180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PAGE</a:t>
            </a:r>
            <a:endParaRPr lang="en-US" sz="1600" spc="6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692222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4001359"/>
          </a:xfrm>
          <a:solidFill>
            <a:schemeClr val="accent1">
              <a:lumMod val="60000"/>
              <a:lumOff val="40000"/>
            </a:schemeClr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415592" y="6400892"/>
            <a:ext cx="2520242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lt"/>
              </a:rPr>
              <a:t>© 2018 </a:t>
            </a:r>
            <a:r>
              <a:rPr lang="en-US" sz="900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lt"/>
              </a:rPr>
              <a:t>Slidefabric.com</a:t>
            </a:r>
            <a:r>
              <a:rPr lang="en-US" sz="9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lt"/>
              </a:rPr>
              <a:t> All rights reserved.</a:t>
            </a:r>
            <a:endParaRPr lang="en-US" sz="900" b="0" i="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11383483" y="6400892"/>
            <a:ext cx="7136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fld id="{1FF971EA-3A6D-44E0-AE21-1C9457776B3F}" type="slidenum">
              <a:rPr lang="en-US" sz="1800" spc="60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pPr algn="ctr"/>
              <a:t>‹#›</a:t>
            </a:fld>
            <a:endParaRPr lang="en-US" sz="1600" spc="6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10512622" y="6506655"/>
            <a:ext cx="108331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800" kern="1700" spc="1180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PAGE</a:t>
            </a:r>
            <a:endParaRPr lang="en-US" sz="1600" spc="6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8480340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4001359"/>
          </a:xfrm>
          <a:solidFill>
            <a:schemeClr val="accent1">
              <a:lumMod val="60000"/>
              <a:lumOff val="40000"/>
            </a:schemeClr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415592" y="6400892"/>
            <a:ext cx="2520242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lt"/>
              </a:rPr>
              <a:t>© 2018 </a:t>
            </a:r>
            <a:r>
              <a:rPr lang="en-US" sz="900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lt"/>
              </a:rPr>
              <a:t>Slidefabric.com</a:t>
            </a:r>
            <a:r>
              <a:rPr lang="en-US" sz="9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lt"/>
              </a:rPr>
              <a:t> All rights reserved.</a:t>
            </a:r>
            <a:endParaRPr lang="en-US" sz="900" b="0" i="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11383483" y="6400892"/>
            <a:ext cx="7136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fld id="{1FF971EA-3A6D-44E0-AE21-1C9457776B3F}" type="slidenum">
              <a:rPr lang="en-US" sz="1800" spc="60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pPr algn="ctr"/>
              <a:t>‹#›</a:t>
            </a:fld>
            <a:endParaRPr lang="en-US" sz="1600" spc="6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10512622" y="6506655"/>
            <a:ext cx="108331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800" kern="1700" spc="1180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PAGE</a:t>
            </a:r>
            <a:endParaRPr lang="en-US" sz="1600" spc="6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5878799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4001359"/>
          </a:xfrm>
          <a:solidFill>
            <a:schemeClr val="accent1">
              <a:lumMod val="60000"/>
              <a:lumOff val="40000"/>
            </a:schemeClr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415592" y="6400892"/>
            <a:ext cx="2520242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lt"/>
              </a:rPr>
              <a:t>© 2018 </a:t>
            </a:r>
            <a:r>
              <a:rPr lang="en-US" sz="900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lt"/>
              </a:rPr>
              <a:t>Slidefabric.com</a:t>
            </a:r>
            <a:r>
              <a:rPr lang="en-US" sz="9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lt"/>
              </a:rPr>
              <a:t> All rights reserved.</a:t>
            </a:r>
            <a:endParaRPr lang="en-US" sz="900" b="0" i="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11383483" y="6400892"/>
            <a:ext cx="7136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fld id="{1FF971EA-3A6D-44E0-AE21-1C9457776B3F}" type="slidenum">
              <a:rPr lang="en-US" sz="1800" spc="60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pPr algn="ctr"/>
              <a:t>‹#›</a:t>
            </a:fld>
            <a:endParaRPr lang="en-US" sz="1600" spc="6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10512622" y="6506655"/>
            <a:ext cx="108331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800" kern="1700" spc="1180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PAGE</a:t>
            </a:r>
            <a:endParaRPr lang="en-US" sz="1600" spc="6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0880906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4001359"/>
          </a:xfrm>
          <a:solidFill>
            <a:schemeClr val="accent1">
              <a:lumMod val="60000"/>
              <a:lumOff val="40000"/>
            </a:schemeClr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415592" y="6400892"/>
            <a:ext cx="2520242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lt"/>
              </a:rPr>
              <a:t>© 2018 </a:t>
            </a:r>
            <a:r>
              <a:rPr lang="en-US" sz="900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lt"/>
              </a:rPr>
              <a:t>Slidefabric.com</a:t>
            </a:r>
            <a:r>
              <a:rPr lang="en-US" sz="9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lt"/>
              </a:rPr>
              <a:t> All rights reserved.</a:t>
            </a:r>
            <a:endParaRPr lang="en-US" sz="900" b="0" i="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11383483" y="6400892"/>
            <a:ext cx="7136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fld id="{1FF971EA-3A6D-44E0-AE21-1C9457776B3F}" type="slidenum">
              <a:rPr lang="en-US" sz="1800" spc="60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pPr algn="ctr"/>
              <a:t>‹#›</a:t>
            </a:fld>
            <a:endParaRPr lang="en-US" sz="1600" spc="6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10512622" y="6506655"/>
            <a:ext cx="108331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800" kern="1700" spc="1180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PAGE</a:t>
            </a:r>
            <a:endParaRPr lang="en-US" sz="1600" spc="6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312681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4001359"/>
          </a:xfrm>
          <a:solidFill>
            <a:schemeClr val="accent1">
              <a:lumMod val="60000"/>
              <a:lumOff val="40000"/>
            </a:schemeClr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415592" y="6400892"/>
            <a:ext cx="2520242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lt"/>
              </a:rPr>
              <a:t>© 2018 </a:t>
            </a:r>
            <a:r>
              <a:rPr lang="en-US" sz="900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lt"/>
              </a:rPr>
              <a:t>Slidefabric.com</a:t>
            </a:r>
            <a:r>
              <a:rPr lang="en-US" sz="9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lt"/>
              </a:rPr>
              <a:t> All rights reserved.</a:t>
            </a:r>
            <a:endParaRPr lang="en-US" sz="900" b="0" i="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11383483" y="6400892"/>
            <a:ext cx="7136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fld id="{1FF971EA-3A6D-44E0-AE21-1C9457776B3F}" type="slidenum">
              <a:rPr lang="en-US" sz="1800" spc="60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pPr algn="ctr"/>
              <a:t>‹#›</a:t>
            </a:fld>
            <a:endParaRPr lang="en-US" sz="1600" spc="6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10512622" y="6506655"/>
            <a:ext cx="108331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800" kern="1700" spc="1180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PAGE</a:t>
            </a:r>
            <a:endParaRPr lang="en-US" sz="1600" spc="6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722969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lin ang="3600000" scaled="0"/>
        </a:gra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0"/>
          <p:cNvSpPr/>
          <p:nvPr/>
        </p:nvSpPr>
        <p:spPr>
          <a:xfrm>
            <a:off x="415592" y="6400892"/>
            <a:ext cx="2645276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900" b="0" i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© 2018 </a:t>
            </a:r>
            <a:r>
              <a:rPr lang="zh-TW" sz="900" b="1" i="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Slidefabric.com</a:t>
            </a:r>
            <a:r>
              <a:rPr lang="zh-TW" sz="900" b="0" i="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 All rights reserved.</a:t>
            </a:r>
            <a:endParaRPr sz="900" b="0" i="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le and Content">
  <p:cSld name="2_Title and Content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lin ang="8100000" scaled="0"/>
        </a:grad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1"/>
          <p:cNvSpPr/>
          <p:nvPr/>
        </p:nvSpPr>
        <p:spPr>
          <a:xfrm>
            <a:off x="415592" y="6400892"/>
            <a:ext cx="2520242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900" b="0" i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© 2018 </a:t>
            </a:r>
            <a:r>
              <a:rPr lang="zh-TW" sz="900" b="1" i="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Slidefabric.com</a:t>
            </a:r>
            <a:r>
              <a:rPr lang="zh-TW" sz="900" b="0" i="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 All rights reserved.</a:t>
            </a:r>
            <a:endParaRPr sz="900" b="0" i="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40" name="Google Shape;40;p81"/>
          <p:cNvSpPr/>
          <p:nvPr/>
        </p:nvSpPr>
        <p:spPr>
          <a:xfrm>
            <a:off x="11039748" y="6377809"/>
            <a:ext cx="954107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7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PAGE</a:t>
            </a:r>
            <a:fld id="{00000000-1234-1234-1234-123412341234}" type="slidenum">
              <a:rPr lang="zh-TW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Title and Content">
  <p:cSld name="3_Title and Content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2"/>
          <p:cNvSpPr/>
          <p:nvPr/>
        </p:nvSpPr>
        <p:spPr>
          <a:xfrm>
            <a:off x="415592" y="6400892"/>
            <a:ext cx="2520242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900" b="0" i="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© 2018 </a:t>
            </a:r>
            <a:r>
              <a:rPr lang="zh-TW" sz="900" b="1" i="0">
                <a:solidFill>
                  <a:srgbClr val="595959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Slidefabric.com</a:t>
            </a:r>
            <a:r>
              <a:rPr lang="zh-TW" sz="900" b="0" i="0">
                <a:solidFill>
                  <a:srgbClr val="595959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 All rights reserved.</a:t>
            </a:r>
            <a:endParaRPr sz="900" b="0" i="0">
              <a:solidFill>
                <a:srgbClr val="595959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43" name="Google Shape;43;p82"/>
          <p:cNvSpPr/>
          <p:nvPr/>
        </p:nvSpPr>
        <p:spPr>
          <a:xfrm>
            <a:off x="11383483" y="88972"/>
            <a:ext cx="71365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 sz="1800">
                <a:solidFill>
                  <a:srgbClr val="262626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‹#›</a:t>
            </a:fld>
            <a:endParaRPr sz="1600">
              <a:solidFill>
                <a:srgbClr val="262626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44" name="Google Shape;44;p82"/>
          <p:cNvSpPr/>
          <p:nvPr/>
        </p:nvSpPr>
        <p:spPr>
          <a:xfrm>
            <a:off x="10512622" y="194735"/>
            <a:ext cx="1083310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800">
                <a:solidFill>
                  <a:srgbClr val="262626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PAGE</a:t>
            </a:r>
            <a:endParaRPr sz="1600">
              <a:solidFill>
                <a:srgbClr val="262626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_Title and Content">
  <p:cSld name="10_Title and Content">
    <p:bg>
      <p:bgPr>
        <a:solidFill>
          <a:srgbClr val="262626"/>
        </a:solid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3"/>
          <p:cNvSpPr/>
          <p:nvPr/>
        </p:nvSpPr>
        <p:spPr>
          <a:xfrm>
            <a:off x="415592" y="6400892"/>
            <a:ext cx="2645276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900" b="0" i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© 2018 </a:t>
            </a:r>
            <a:r>
              <a:rPr lang="zh-TW" sz="900" b="1" i="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Slidefabric.com</a:t>
            </a:r>
            <a:r>
              <a:rPr lang="zh-TW" sz="900" b="0" i="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 All rights reserved.</a:t>
            </a:r>
            <a:endParaRPr sz="900" b="0" i="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47" name="Google Shape;47;p83"/>
          <p:cNvSpPr/>
          <p:nvPr/>
        </p:nvSpPr>
        <p:spPr>
          <a:xfrm>
            <a:off x="11383483" y="88972"/>
            <a:ext cx="71365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 sz="1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‹#›</a:t>
            </a:fld>
            <a:endParaRPr sz="16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48" name="Google Shape;48;p83"/>
          <p:cNvSpPr/>
          <p:nvPr/>
        </p:nvSpPr>
        <p:spPr>
          <a:xfrm>
            <a:off x="10512622" y="194735"/>
            <a:ext cx="1083310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PAGE</a:t>
            </a:r>
            <a:endParaRPr sz="16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_Title and Content">
  <p:cSld name="9_Title and Content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4"/>
          <p:cNvSpPr>
            <a:spLocks noGrp="1"/>
          </p:cNvSpPr>
          <p:nvPr>
            <p:ph type="pic" idx="2"/>
          </p:nvPr>
        </p:nvSpPr>
        <p:spPr>
          <a:xfrm>
            <a:off x="1972573" y="2610407"/>
            <a:ext cx="2314575" cy="2312988"/>
          </a:xfrm>
          <a:prstGeom prst="ellipse">
            <a:avLst/>
          </a:prstGeom>
          <a:solidFill>
            <a:srgbClr val="68BFDD"/>
          </a:solidFill>
          <a:ln>
            <a:noFill/>
          </a:ln>
        </p:spPr>
      </p:sp>
      <p:sp>
        <p:nvSpPr>
          <p:cNvPr id="51" name="Google Shape;51;p84"/>
          <p:cNvSpPr>
            <a:spLocks noGrp="1"/>
          </p:cNvSpPr>
          <p:nvPr>
            <p:ph type="pic" idx="3"/>
          </p:nvPr>
        </p:nvSpPr>
        <p:spPr>
          <a:xfrm>
            <a:off x="5010409" y="2610407"/>
            <a:ext cx="2314575" cy="2312988"/>
          </a:xfrm>
          <a:prstGeom prst="ellipse">
            <a:avLst/>
          </a:prstGeom>
          <a:solidFill>
            <a:srgbClr val="68BFDD"/>
          </a:solidFill>
          <a:ln>
            <a:noFill/>
          </a:ln>
        </p:spPr>
      </p:sp>
      <p:sp>
        <p:nvSpPr>
          <p:cNvPr id="52" name="Google Shape;52;p84"/>
          <p:cNvSpPr>
            <a:spLocks noGrp="1"/>
          </p:cNvSpPr>
          <p:nvPr>
            <p:ph type="pic" idx="4"/>
          </p:nvPr>
        </p:nvSpPr>
        <p:spPr>
          <a:xfrm>
            <a:off x="7936074" y="2610407"/>
            <a:ext cx="2314575" cy="2312988"/>
          </a:xfrm>
          <a:prstGeom prst="ellipse">
            <a:avLst/>
          </a:prstGeom>
          <a:solidFill>
            <a:srgbClr val="68BFDD"/>
          </a:solidFill>
          <a:ln>
            <a:noFill/>
          </a:ln>
        </p:spPr>
      </p:sp>
      <p:sp>
        <p:nvSpPr>
          <p:cNvPr id="53" name="Google Shape;53;p84"/>
          <p:cNvSpPr/>
          <p:nvPr/>
        </p:nvSpPr>
        <p:spPr>
          <a:xfrm>
            <a:off x="415592" y="6400892"/>
            <a:ext cx="2520242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900" b="0" i="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© 2018 </a:t>
            </a:r>
            <a:r>
              <a:rPr lang="zh-TW" sz="900" b="1" i="0">
                <a:solidFill>
                  <a:srgbClr val="595959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Slidefabric.com</a:t>
            </a:r>
            <a:r>
              <a:rPr lang="zh-TW" sz="900" b="0" i="0">
                <a:solidFill>
                  <a:srgbClr val="595959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 All rights reserved.</a:t>
            </a:r>
            <a:endParaRPr sz="900" b="0" i="0">
              <a:solidFill>
                <a:srgbClr val="595959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54" name="Google Shape;54;p84"/>
          <p:cNvSpPr/>
          <p:nvPr/>
        </p:nvSpPr>
        <p:spPr>
          <a:xfrm>
            <a:off x="11383483" y="88972"/>
            <a:ext cx="71365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 sz="1800">
                <a:solidFill>
                  <a:srgbClr val="262626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‹#›</a:t>
            </a:fld>
            <a:endParaRPr sz="1600">
              <a:solidFill>
                <a:srgbClr val="262626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55" name="Google Shape;55;p84"/>
          <p:cNvSpPr/>
          <p:nvPr/>
        </p:nvSpPr>
        <p:spPr>
          <a:xfrm>
            <a:off x="10512622" y="194735"/>
            <a:ext cx="1083310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800">
                <a:solidFill>
                  <a:srgbClr val="262626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PAGE</a:t>
            </a:r>
            <a:endParaRPr sz="1600">
              <a:solidFill>
                <a:srgbClr val="262626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Title and Content">
  <p:cSld name="6_Title and Content">
    <p:bg>
      <p:bgPr>
        <a:solidFill>
          <a:srgbClr val="262626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5"/>
          <p:cNvSpPr/>
          <p:nvPr/>
        </p:nvSpPr>
        <p:spPr>
          <a:xfrm>
            <a:off x="415592" y="6400892"/>
            <a:ext cx="2645276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900" b="0" i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© 2018 </a:t>
            </a:r>
            <a:r>
              <a:rPr lang="zh-TW" sz="900" b="1" i="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Slidefabric.com</a:t>
            </a:r>
            <a:r>
              <a:rPr lang="zh-TW" sz="900" b="0" i="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 All rights reserved.</a:t>
            </a:r>
            <a:endParaRPr sz="900" b="0" i="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58" name="Google Shape;58;p85"/>
          <p:cNvSpPr/>
          <p:nvPr/>
        </p:nvSpPr>
        <p:spPr>
          <a:xfrm>
            <a:off x="11459134" y="6331642"/>
            <a:ext cx="48282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 sz="1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‹#›</a:t>
            </a:fld>
            <a:endParaRPr sz="16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59" name="Google Shape;59;p85"/>
          <p:cNvSpPr/>
          <p:nvPr/>
        </p:nvSpPr>
        <p:spPr>
          <a:xfrm rot="900000">
            <a:off x="11338841" y="6154604"/>
            <a:ext cx="723409" cy="723409"/>
          </a:xfrm>
          <a:prstGeom prst="rect">
            <a:avLst/>
          </a:prstGeom>
          <a:noFill/>
          <a:ln w="5715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Title and Content">
  <p:cSld name="7_Title and Content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86"/>
          <p:cNvSpPr/>
          <p:nvPr/>
        </p:nvSpPr>
        <p:spPr>
          <a:xfrm>
            <a:off x="415592" y="6400892"/>
            <a:ext cx="2520242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900" b="0" i="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© 2018 </a:t>
            </a:r>
            <a:r>
              <a:rPr lang="zh-TW" sz="900" b="1" i="0">
                <a:solidFill>
                  <a:srgbClr val="595959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Slidefabric.com</a:t>
            </a:r>
            <a:r>
              <a:rPr lang="zh-TW" sz="900" b="0" i="0">
                <a:solidFill>
                  <a:srgbClr val="595959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 All rights reserved.</a:t>
            </a:r>
            <a:endParaRPr sz="900" b="0" i="0">
              <a:solidFill>
                <a:srgbClr val="595959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62" name="Google Shape;62;p86"/>
          <p:cNvSpPr/>
          <p:nvPr/>
        </p:nvSpPr>
        <p:spPr>
          <a:xfrm>
            <a:off x="11039748" y="6377809"/>
            <a:ext cx="954107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7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PAGE</a:t>
            </a:r>
            <a:fld id="{00000000-1234-1234-1234-123412341234}" type="slidenum">
              <a:rPr lang="zh-TW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11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3" name="Google Shape;63;p86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3332163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7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 SemiBold"/>
              <a:buNone/>
              <a:defRPr sz="44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7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2" name="Google Shape;12;p7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3" name="Google Shape;13;p7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4" name="Google Shape;14;p7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62" r:id="rId11"/>
    <p:sldLayoutId id="2147483663" r:id="rId12"/>
    <p:sldLayoutId id="2147483664" r:id="rId13"/>
    <p:sldLayoutId id="2147483665" r:id="rId14"/>
    <p:sldLayoutId id="2147483666" r:id="rId15"/>
    <p:sldLayoutId id="2147483667" r:id="rId16"/>
    <p:sldLayoutId id="2147483668" r:id="rId17"/>
    <p:sldLayoutId id="2147483669" r:id="rId18"/>
    <p:sldLayoutId id="2147483670" r:id="rId19"/>
    <p:sldLayoutId id="2147483675" r:id="rId20"/>
    <p:sldLayoutId id="2147483676" r:id="rId21"/>
    <p:sldLayoutId id="2147483677" r:id="rId22"/>
    <p:sldLayoutId id="2147483678" r:id="rId23"/>
    <p:sldLayoutId id="2147483679" r:id="rId24"/>
    <p:sldLayoutId id="2147483681" r:id="rId25"/>
    <p:sldLayoutId id="2147483682" r:id="rId2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7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16.w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7" Type="http://schemas.openxmlformats.org/officeDocument/2006/relationships/image" Target="../media/image3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5.bin"/><Relationship Id="rId5" Type="http://schemas.openxmlformats.org/officeDocument/2006/relationships/image" Target="../media/image30.png"/><Relationship Id="rId4" Type="http://schemas.openxmlformats.org/officeDocument/2006/relationships/oleObject" Target="../embeddings/oleObject4.bin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7" Type="http://schemas.openxmlformats.org/officeDocument/2006/relationships/image" Target="../media/image128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32.png"/><Relationship Id="rId4" Type="http://schemas.openxmlformats.org/officeDocument/2006/relationships/oleObject" Target="../embeddings/oleObject6.bin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0.png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35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oleObject" Target="../embeddings/oleObject7.bin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3" Type="http://schemas.openxmlformats.org/officeDocument/2006/relationships/image" Target="../media/image36.png"/><Relationship Id="rId7" Type="http://schemas.openxmlformats.org/officeDocument/2006/relationships/image" Target="../media/image1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9" Type="http://schemas.openxmlformats.org/officeDocument/2006/relationships/image" Target="../media/image3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5.png"/><Relationship Id="rId5" Type="http://schemas.openxmlformats.org/officeDocument/2006/relationships/image" Target="../media/image13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23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40.emf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fif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6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6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hyperlink" Target="https://radimrehurek.com/gensim/" TargetMode="External"/><Relationship Id="rId1" Type="http://schemas.openxmlformats.org/officeDocument/2006/relationships/slideLayout" Target="../slideLayouts/slideLayout2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"/>
          <p:cNvSpPr txBox="1"/>
          <p:nvPr/>
        </p:nvSpPr>
        <p:spPr>
          <a:xfrm>
            <a:off x="3769207" y="2042696"/>
            <a:ext cx="4323620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5400" b="1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解密AI黑盒子</a:t>
            </a:r>
            <a:endParaRPr sz="5400" b="1" dirty="0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69" name="Google Shape;69;p1"/>
          <p:cNvSpPr/>
          <p:nvPr/>
        </p:nvSpPr>
        <p:spPr>
          <a:xfrm rot="-1107700">
            <a:off x="2695074" y="412513"/>
            <a:ext cx="1780673" cy="1780673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241300" dist="63500" dir="2700000" algn="tl" rotWithShape="0">
              <a:srgbClr val="000000">
                <a:alpha val="1098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0" name="Google Shape;70;p1"/>
          <p:cNvSpPr/>
          <p:nvPr/>
        </p:nvSpPr>
        <p:spPr>
          <a:xfrm>
            <a:off x="308472" y="6362240"/>
            <a:ext cx="2335576" cy="330506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71" name="Google Shape;71;p1"/>
          <p:cNvPicPr preferRelativeResize="0"/>
          <p:nvPr/>
        </p:nvPicPr>
        <p:blipFill rotWithShape="1">
          <a:blip r:embed="rId4">
            <a:alphaModFix/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2506457" y="176390"/>
            <a:ext cx="2252919" cy="2252919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"/>
          <p:cNvSpPr txBox="1"/>
          <p:nvPr/>
        </p:nvSpPr>
        <p:spPr>
          <a:xfrm>
            <a:off x="-1" y="5711687"/>
            <a:ext cx="12192001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4800" b="1" dirty="0" smtClean="0">
                <a:solidFill>
                  <a:srgbClr val="0070C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主題六：遞迴神經網路</a:t>
            </a:r>
            <a:r>
              <a:rPr lang="en-US" altLang="zh-TW" sz="4800" b="1" dirty="0" smtClean="0">
                <a:solidFill>
                  <a:srgbClr val="0070C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(RNN)</a:t>
            </a:r>
            <a:endParaRPr sz="4800" dirty="0">
              <a:solidFill>
                <a:srgbClr val="0070C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73" name="Google Shape;73;p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877762" y="-209615"/>
            <a:ext cx="2570888" cy="4346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/>
          <p:cNvSpPr txBox="1"/>
          <p:nvPr/>
        </p:nvSpPr>
        <p:spPr>
          <a:xfrm>
            <a:off x="0" y="6389066"/>
            <a:ext cx="3872827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高雄女中新興科技區域推廣中心</a:t>
            </a:r>
            <a:endParaRPr lang="zh-TW" altLang="en-US" sz="2000" dirty="0">
              <a:solidFill>
                <a:srgbClr val="0070C0"/>
              </a:solidFill>
            </a:endParaRPr>
          </a:p>
        </p:txBody>
      </p:sp>
      <p:cxnSp>
        <p:nvCxnSpPr>
          <p:cNvPr id="6" name="直線接點 5"/>
          <p:cNvCxnSpPr/>
          <p:nvPr/>
        </p:nvCxnSpPr>
        <p:spPr>
          <a:xfrm>
            <a:off x="0" y="6389066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圖片 7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505" t="8313" b="16729"/>
          <a:stretch/>
        </p:blipFill>
        <p:spPr bwMode="auto">
          <a:xfrm>
            <a:off x="3008978" y="2391342"/>
            <a:ext cx="5268686" cy="354569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9" name="群組 8"/>
          <p:cNvGrpSpPr/>
          <p:nvPr/>
        </p:nvGrpSpPr>
        <p:grpSpPr>
          <a:xfrm>
            <a:off x="104933" y="122835"/>
            <a:ext cx="6283511" cy="560398"/>
            <a:chOff x="104932" y="122092"/>
            <a:chExt cx="3934334" cy="659567"/>
          </a:xfrm>
        </p:grpSpPr>
        <p:sp>
          <p:nvSpPr>
            <p:cNvPr id="10" name="綵帶 (向上) 9"/>
            <p:cNvSpPr/>
            <p:nvPr/>
          </p:nvSpPr>
          <p:spPr>
            <a:xfrm>
              <a:off x="104932" y="122092"/>
              <a:ext cx="3934334" cy="659567"/>
            </a:xfrm>
            <a:prstGeom prst="ribbon2">
              <a:avLst>
                <a:gd name="adj1" fmla="val 5303"/>
                <a:gd name="adj2" fmla="val 7062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文字方塊 10"/>
            <p:cNvSpPr txBox="1"/>
            <p:nvPr/>
          </p:nvSpPr>
          <p:spPr>
            <a:xfrm>
              <a:off x="779488" y="195580"/>
              <a:ext cx="2687238" cy="5433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/>
              <a:r>
                <a:rPr lang="zh-TW" altLang="en-US" sz="2400" b="1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遞迴神經網路的前向傳播</a:t>
              </a:r>
              <a:endParaRPr lang="en-US" altLang="zh-TW" sz="2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/>
              <p:cNvSpPr/>
              <p:nvPr/>
            </p:nvSpPr>
            <p:spPr>
              <a:xfrm>
                <a:off x="104933" y="866142"/>
                <a:ext cx="10783461" cy="134229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lvl="0" indent="-342900">
                  <a:spcAft>
                    <a:spcPts val="0"/>
                  </a:spcAft>
                  <a:buFont typeface="Wingdings" panose="05000000000000000000" pitchFamily="2" charset="2"/>
                  <a:buChar char="n"/>
                </a:pPr>
                <a14:m>
                  <m:oMath xmlns:m="http://schemas.openxmlformats.org/officeDocument/2006/math">
                    <m:r>
                      <a:rPr lang="zh-TW" altLang="zh-TW" sz="2400" b="1" spc="-5">
                        <a:solidFill>
                          <a:srgbClr val="292929"/>
                        </a:solidFill>
                        <a:latin typeface="Cambria Math" panose="020405030504060302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rPr>
                      <m:t>假設最後的時序為</m:t>
                    </m:r>
                    <m:r>
                      <a:rPr lang="en-US" altLang="zh-TW" sz="2400" b="1" i="1" spc="-5">
                        <a:solidFill>
                          <a:srgbClr val="292929"/>
                        </a:solidFill>
                        <a:effectLst/>
                        <a:latin typeface="Cambria Math" panose="020405030504060302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rPr>
                      <m:t>𝐭</m:t>
                    </m:r>
                    <m:r>
                      <a:rPr lang="en-US" altLang="zh-TW" sz="2400" b="1" spc="-5">
                        <a:solidFill>
                          <a:srgbClr val="292929"/>
                        </a:solidFill>
                        <a:effectLst/>
                        <a:latin typeface="Cambria Math" panose="020405030504060302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TW" sz="2400" b="1" i="1" spc="-5">
                        <a:solidFill>
                          <a:srgbClr val="292929"/>
                        </a:solidFill>
                        <a:effectLst/>
                        <a:latin typeface="Cambria Math" panose="020405030504060302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rPr>
                      <m:t>𝐧</m:t>
                    </m:r>
                    <m:r>
                      <a:rPr lang="zh-TW" altLang="zh-TW" sz="2400" b="1" spc="-5">
                        <a:solidFill>
                          <a:srgbClr val="292929"/>
                        </a:solidFill>
                        <a:effectLst/>
                        <a:latin typeface="Cambria Math" panose="020405030504060302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rPr>
                      <m:t>，其隱藏層到輸出層：</m:t>
                    </m:r>
                  </m:oMath>
                </a14:m>
                <a:endParaRPr lang="zh-TW" altLang="zh-TW" sz="2400" dirty="0">
                  <a:effectLst/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  <a:p>
                <a:pPr marL="800100" lvl="1" indent="-342900">
                  <a:spcAft>
                    <a:spcPts val="0"/>
                  </a:spcAft>
                  <a:buFont typeface="Wingdings" panose="05000000000000000000" pitchFamily="2" charset="2"/>
                  <a:buChar char="l"/>
                </a:pPr>
                <a:r>
                  <a:rPr lang="zh-TW" altLang="zh-TW" sz="2400" b="1" spc="-5" dirty="0">
                    <a:solidFill>
                      <a:srgbClr val="292929"/>
                    </a:solidFill>
                    <a:effectLst/>
                    <a:latin typeface="Calibri" panose="020F050202020403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輸入</a:t>
                </a:r>
                <a:r>
                  <a:rPr lang="en-US" altLang="zh-TW" sz="2400" b="1" spc="-5" dirty="0">
                    <a:solidFill>
                      <a:srgbClr val="292929"/>
                    </a:solidFill>
                    <a:effectLst/>
                    <a:latin typeface="Calibri" panose="020F050202020403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[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zh-TW" altLang="zh-TW" sz="2400" b="1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x-none" altLang="zh-TW" sz="2400" b="1" i="1">
                            <a:effectLst/>
                            <a:latin typeface="Cambria Math" panose="020405030504060302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rPr>
                          <m:t>𝒁</m:t>
                        </m:r>
                      </m:e>
                      <m:sub>
                        <m:r>
                          <a:rPr lang="x-none" altLang="zh-TW" sz="2400" b="1" i="1">
                            <a:effectLst/>
                            <a:latin typeface="Cambria Math" panose="020405030504060302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rPr>
                          <m:t>𝒋</m:t>
                        </m:r>
                      </m:sub>
                      <m:sup>
                        <m:d>
                          <m:dPr>
                            <m:ctrlPr>
                              <a:rPr lang="zh-TW" altLang="zh-TW" sz="2400" b="1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x-none" altLang="zh-TW" sz="2400" b="1" i="1">
                                <a:effectLst/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  <a:cs typeface="Times New Roman" panose="02020603050405020304" pitchFamily="18" charset="0"/>
                              </a:rPr>
                              <m:t>𝟐</m:t>
                            </m:r>
                          </m:e>
                        </m:d>
                      </m:sup>
                    </m:sSubSup>
                  </m:oMath>
                </a14:m>
                <a:r>
                  <a:rPr lang="en-US" altLang="zh-TW" sz="2400" b="1" spc="-5" dirty="0">
                    <a:solidFill>
                      <a:srgbClr val="292929"/>
                    </a:solidFill>
                    <a:effectLst/>
                    <a:latin typeface="微軟正黑體" panose="020B0604030504040204" pitchFamily="34" charset="-12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]=[</a:t>
                </a:r>
                <a:r>
                  <a:rPr lang="zh-TW" altLang="zh-TW" sz="2400" b="1" dirty="0">
                    <a:effectLst/>
                    <a:latin typeface="Calibri" panose="020F050202020403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隱藏層輸出</a:t>
                </a:r>
                <a:r>
                  <a:rPr lang="en-US" altLang="zh-TW" sz="2400" b="1" dirty="0" err="1">
                    <a:effectLst/>
                    <a:latin typeface="Calibri" panose="020F050202020403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H</a:t>
                </a:r>
                <a:r>
                  <a:rPr lang="en-US" altLang="zh-TW" sz="2400" b="1" baseline="-25000" dirty="0" err="1">
                    <a:effectLst/>
                    <a:latin typeface="Calibri" panose="020F050202020403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n</a:t>
                </a:r>
                <a:r>
                  <a:rPr lang="en-US" altLang="zh-TW" sz="2400" b="1" spc="-5" dirty="0">
                    <a:solidFill>
                      <a:srgbClr val="292929"/>
                    </a:solidFill>
                    <a:effectLst/>
                    <a:latin typeface="微軟正黑體" panose="020B0604030504040204" pitchFamily="34" charset="-12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]</a:t>
                </a:r>
                <a14:m>
                  <m:oMath xmlns:m="http://schemas.openxmlformats.org/officeDocument/2006/math">
                    <m:r>
                      <a:rPr lang="en-US" altLang="zh-TW" sz="2400" b="1">
                        <a:solidFill>
                          <a:srgbClr val="303233"/>
                        </a:solidFill>
                        <a:effectLst/>
                        <a:latin typeface="Cambria Math" panose="020405030504060302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rPr>
                      <m:t>×[</m:t>
                    </m:r>
                    <m:r>
                      <a:rPr lang="zh-TW" altLang="zh-TW" sz="2400" b="1">
                        <a:solidFill>
                          <a:srgbClr val="303233"/>
                        </a:solidFill>
                        <a:effectLst/>
                        <a:latin typeface="Cambria Math" panose="020405030504060302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rPr>
                      <m:t>權重</m:t>
                    </m:r>
                    <m:sSup>
                      <m:sSupPr>
                        <m:ctrlPr>
                          <a:rPr lang="zh-TW" altLang="zh-TW" sz="2400" b="1" i="1">
                            <a:solidFill>
                              <a:srgbClr val="303233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TW" sz="2400" b="1" i="1">
                            <a:solidFill>
                              <a:srgbClr val="303233"/>
                            </a:solidFill>
                            <a:effectLst/>
                            <a:latin typeface="Cambria Math" panose="020405030504060302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rPr>
                          <m:t>𝐖</m:t>
                        </m:r>
                      </m:e>
                      <m:sup>
                        <m:r>
                          <a:rPr lang="en-US" altLang="zh-TW" sz="2400" b="1" i="1">
                            <a:solidFill>
                              <a:srgbClr val="303233"/>
                            </a:solidFill>
                            <a:effectLst/>
                            <a:latin typeface="Cambria Math" panose="020405030504060302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altLang="zh-TW" sz="2400" b="1" i="1">
                            <a:solidFill>
                              <a:srgbClr val="303233"/>
                            </a:solidFill>
                            <a:effectLst/>
                            <a:latin typeface="Cambria Math" panose="020405030504060302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rPr>
                          <m:t>𝟐</m:t>
                        </m:r>
                        <m:r>
                          <a:rPr lang="en-US" altLang="zh-TW" sz="2400" b="1" i="1">
                            <a:solidFill>
                              <a:srgbClr val="303233"/>
                            </a:solidFill>
                            <a:effectLst/>
                            <a:latin typeface="Cambria Math" panose="020405030504060302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rPr>
                          <m:t>)</m:t>
                        </m:r>
                      </m:sup>
                    </m:sSup>
                    <m:r>
                      <a:rPr lang="en-US" altLang="zh-TW" sz="2400" b="1">
                        <a:solidFill>
                          <a:srgbClr val="303233"/>
                        </a:solidFill>
                        <a:effectLst/>
                        <a:latin typeface="Cambria Math" panose="020405030504060302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rPr>
                      <m:t>] +[</m:t>
                    </m:r>
                    <m:r>
                      <a:rPr lang="zh-TW" altLang="zh-TW" sz="2400" b="1">
                        <a:solidFill>
                          <a:srgbClr val="303233"/>
                        </a:solidFill>
                        <a:effectLst/>
                        <a:latin typeface="Cambria Math" panose="020405030504060302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rPr>
                      <m:t>偏值</m:t>
                    </m:r>
                    <m:sSup>
                      <m:sSupPr>
                        <m:ctrlPr>
                          <a:rPr lang="zh-TW" altLang="zh-TW" sz="2400" b="1" i="1">
                            <a:solidFill>
                              <a:srgbClr val="303233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TW" sz="2400" b="1" i="1">
                            <a:solidFill>
                              <a:srgbClr val="303233"/>
                            </a:solidFill>
                            <a:effectLst/>
                            <a:latin typeface="Cambria Math" panose="020405030504060302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rPr>
                          <m:t>𝐁</m:t>
                        </m:r>
                      </m:e>
                      <m:sup>
                        <m:r>
                          <a:rPr lang="en-US" altLang="zh-TW" sz="2400" b="1">
                            <a:solidFill>
                              <a:srgbClr val="303233"/>
                            </a:solidFill>
                            <a:effectLst/>
                            <a:latin typeface="Cambria Math" panose="020405030504060302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altLang="zh-TW" sz="2400" b="1" i="1">
                            <a:solidFill>
                              <a:srgbClr val="303233"/>
                            </a:solidFill>
                            <a:effectLst/>
                            <a:latin typeface="Cambria Math" panose="020405030504060302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rPr>
                          <m:t>𝟐</m:t>
                        </m:r>
                        <m:r>
                          <a:rPr lang="en-US" altLang="zh-TW" sz="2400" b="1">
                            <a:solidFill>
                              <a:srgbClr val="303233"/>
                            </a:solidFill>
                            <a:effectLst/>
                            <a:latin typeface="Cambria Math" panose="020405030504060302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rPr>
                          <m:t>)</m:t>
                        </m:r>
                      </m:sup>
                    </m:sSup>
                    <m:r>
                      <a:rPr lang="en-US" altLang="zh-TW" sz="2400" b="1">
                        <a:solidFill>
                          <a:srgbClr val="303233"/>
                        </a:solidFill>
                        <a:effectLst/>
                        <a:latin typeface="Cambria Math" panose="020405030504060302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rPr>
                      <m:t>]</m:t>
                    </m:r>
                  </m:oMath>
                </a14:m>
                <a:endParaRPr lang="zh-TW" altLang="zh-TW" sz="2400" dirty="0">
                  <a:effectLst/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  <a:p>
                <a:pPr marL="800100" lvl="1" indent="-342900">
                  <a:spcAft>
                    <a:spcPts val="0"/>
                  </a:spcAft>
                  <a:buFont typeface="Wingdings" panose="05000000000000000000" pitchFamily="2" charset="2"/>
                  <a:buChar char="l"/>
                </a:pPr>
                <a:r>
                  <a:rPr lang="zh-TW" altLang="zh-TW" sz="2400" b="1" dirty="0">
                    <a:effectLst/>
                    <a:latin typeface="Calibri" panose="020F050202020403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輸出根據用途</a:t>
                </a:r>
                <a:r>
                  <a:rPr lang="x-none" altLang="zh-TW" sz="2400" b="1" dirty="0">
                    <a:effectLst/>
                    <a:latin typeface="Calibri" panose="020F050202020403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(</a:t>
                </a:r>
                <a:r>
                  <a:rPr lang="zh-TW" altLang="zh-TW" sz="2400" b="1" dirty="0">
                    <a:effectLst/>
                    <a:latin typeface="Calibri" panose="020F050202020403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迴歸、二元分類、多元分類</a:t>
                </a:r>
                <a:r>
                  <a:rPr lang="x-none" altLang="zh-TW" sz="2400" b="1" dirty="0" smtClean="0">
                    <a:effectLst/>
                    <a:latin typeface="Calibri" panose="020F050202020403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)</a:t>
                </a:r>
                <a:endParaRPr lang="zh-TW" altLang="zh-TW" sz="2400" dirty="0">
                  <a:effectLst/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933" y="866142"/>
                <a:ext cx="10783461" cy="1342291"/>
              </a:xfrm>
              <a:prstGeom prst="rect">
                <a:avLst/>
              </a:prstGeom>
              <a:blipFill>
                <a:blip r:embed="rId3"/>
                <a:stretch>
                  <a:fillRect l="-735" t="-2273" b="-954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02391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/>
          <p:cNvSpPr txBox="1"/>
          <p:nvPr/>
        </p:nvSpPr>
        <p:spPr>
          <a:xfrm>
            <a:off x="0" y="6389066"/>
            <a:ext cx="3872827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高雄女中新興科技區域推廣中心</a:t>
            </a:r>
            <a:endParaRPr lang="zh-TW" altLang="en-US" sz="2000" dirty="0">
              <a:solidFill>
                <a:srgbClr val="0070C0"/>
              </a:solidFill>
            </a:endParaRPr>
          </a:p>
        </p:txBody>
      </p:sp>
      <p:cxnSp>
        <p:nvCxnSpPr>
          <p:cNvPr id="6" name="直線接點 5"/>
          <p:cNvCxnSpPr/>
          <p:nvPr/>
        </p:nvCxnSpPr>
        <p:spPr>
          <a:xfrm>
            <a:off x="0" y="6389066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群組 7"/>
          <p:cNvGrpSpPr/>
          <p:nvPr/>
        </p:nvGrpSpPr>
        <p:grpSpPr>
          <a:xfrm>
            <a:off x="104933" y="122835"/>
            <a:ext cx="6283511" cy="560398"/>
            <a:chOff x="104932" y="122092"/>
            <a:chExt cx="3934334" cy="659567"/>
          </a:xfrm>
        </p:grpSpPr>
        <p:sp>
          <p:nvSpPr>
            <p:cNvPr id="11" name="綵帶 (向上) 10"/>
            <p:cNvSpPr/>
            <p:nvPr/>
          </p:nvSpPr>
          <p:spPr>
            <a:xfrm>
              <a:off x="104932" y="122092"/>
              <a:ext cx="3934334" cy="659567"/>
            </a:xfrm>
            <a:prstGeom prst="ribbon2">
              <a:avLst>
                <a:gd name="adj1" fmla="val 5303"/>
                <a:gd name="adj2" fmla="val 7062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文字方塊 11"/>
            <p:cNvSpPr txBox="1"/>
            <p:nvPr/>
          </p:nvSpPr>
          <p:spPr>
            <a:xfrm>
              <a:off x="779488" y="195580"/>
              <a:ext cx="2687238" cy="5433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/>
              <a:r>
                <a:rPr lang="zh-TW" altLang="en-US" sz="2400" b="1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遞迴神經網路的反向傳播</a:t>
              </a:r>
              <a:endParaRPr lang="en-US" altLang="zh-TW" sz="2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/>
              <p:cNvSpPr/>
              <p:nvPr/>
            </p:nvSpPr>
            <p:spPr>
              <a:xfrm>
                <a:off x="290254" y="810330"/>
                <a:ext cx="8051888" cy="55664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spcAft>
                    <a:spcPts val="0"/>
                  </a:spcAft>
                  <a:buFont typeface="Wingdings" panose="05000000000000000000" pitchFamily="2" charset="2"/>
                  <a:buChar char="n"/>
                </a:pPr>
                <a:r>
                  <a:rPr lang="zh-TW" altLang="zh-TW" sz="2400" b="1" dirty="0" smtClean="0">
                    <a:solidFill>
                      <a:schemeClr val="tx1"/>
                    </a:solidFill>
                    <a:effectLst/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遞迴</a:t>
                </a:r>
                <a:r>
                  <a:rPr lang="zh-TW" altLang="zh-TW" sz="2400" b="1" dirty="0">
                    <a:solidFill>
                      <a:schemeClr val="tx1"/>
                    </a:solidFill>
                    <a:effectLst/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神經網路</a:t>
                </a:r>
                <a:r>
                  <a:rPr lang="x-none" altLang="zh-TW" sz="2400" b="1" dirty="0">
                    <a:solidFill>
                      <a:schemeClr val="tx1"/>
                    </a:solidFill>
                    <a:effectLst/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(RNN)</a:t>
                </a:r>
                <a:r>
                  <a:rPr lang="zh-TW" altLang="zh-TW" sz="2400" b="1" dirty="0" smtClean="0">
                    <a:solidFill>
                      <a:schemeClr val="tx1"/>
                    </a:solidFill>
                    <a:effectLst/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的記憶</a:t>
                </a:r>
                <a:r>
                  <a:rPr lang="zh-TW" altLang="zh-TW" sz="2400" b="1" dirty="0">
                    <a:solidFill>
                      <a:schemeClr val="tx1"/>
                    </a:solidFill>
                    <a:effectLst/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時序反向傳播</a:t>
                </a:r>
                <a:r>
                  <a:rPr lang="x-none" altLang="zh-TW" sz="2400" b="1" dirty="0">
                    <a:solidFill>
                      <a:schemeClr val="tx1"/>
                    </a:solidFill>
                    <a:effectLst/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BPTT</a:t>
                </a:r>
                <a:r>
                  <a:rPr lang="zh-TW" altLang="zh-TW" sz="2400" b="1" dirty="0">
                    <a:solidFill>
                      <a:schemeClr val="tx1"/>
                    </a:solidFill>
                    <a:effectLst/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全名為</a:t>
                </a:r>
                <a:r>
                  <a:rPr lang="x-none" altLang="zh-TW" sz="2400" b="1" dirty="0">
                    <a:solidFill>
                      <a:schemeClr val="tx1"/>
                    </a:solidFill>
                    <a:effectLst/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back-propagation through time</a:t>
                </a:r>
                <a:endParaRPr lang="zh-TW" altLang="zh-TW" sz="2400" dirty="0">
                  <a:solidFill>
                    <a:schemeClr val="tx1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endParaRPr>
              </a:p>
              <a:p>
                <a:pPr marL="342900" lvl="0" indent="-342900">
                  <a:spcAft>
                    <a:spcPts val="0"/>
                  </a:spcAft>
                  <a:buFont typeface="Wingdings" panose="05000000000000000000" pitchFamily="2" charset="2"/>
                  <a:buChar char="n"/>
                </a:pPr>
                <a:r>
                  <a:rPr lang="zh-TW" altLang="en-US" sz="2400" b="1" dirty="0" smtClean="0">
                    <a:solidFill>
                      <a:schemeClr val="tx1"/>
                    </a:solidFill>
                    <a:effectLst/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  <a:sym typeface="Wingdings" panose="05000000000000000000" pitchFamily="2" charset="2"/>
                  </a:rPr>
                  <a:t>要考慮由最後時序</a:t>
                </a:r>
                <a:r>
                  <a:rPr lang="en-US" altLang="zh-TW" sz="2400" b="1" dirty="0" smtClean="0">
                    <a:solidFill>
                      <a:schemeClr val="tx1"/>
                    </a:solidFill>
                    <a:effectLst/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  <a:sym typeface="Wingdings" panose="05000000000000000000" pitchFamily="2" charset="2"/>
                  </a:rPr>
                  <a:t>t=n</a:t>
                </a:r>
                <a:r>
                  <a:rPr lang="zh-TW" altLang="en-US" sz="2400" b="1" dirty="0" smtClean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  <a:sym typeface="Wingdings" panose="05000000000000000000" pitchFamily="2" charset="2"/>
                  </a:rPr>
                  <a:t> </a:t>
                </a:r>
                <a:r>
                  <a:rPr lang="en-US" altLang="zh-TW" sz="2400" b="1" dirty="0" smtClean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  <a:sym typeface="Wingdings" panose="05000000000000000000" pitchFamily="2" charset="2"/>
                  </a:rPr>
                  <a:t>t=n-1</a:t>
                </a:r>
                <a:r>
                  <a:rPr lang="zh-TW" altLang="en-US" sz="2400" b="1" dirty="0" smtClean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  <a:sym typeface="Wingdings" panose="05000000000000000000" pitchFamily="2" charset="2"/>
                  </a:rPr>
                  <a:t> </a:t>
                </a:r>
                <a:r>
                  <a:rPr lang="en-US" altLang="zh-TW" sz="2400" b="1" dirty="0" smtClean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  <a:sym typeface="Wingdings" panose="05000000000000000000" pitchFamily="2" charset="2"/>
                  </a:rPr>
                  <a:t>t=n-2</a:t>
                </a:r>
                <a:r>
                  <a:rPr lang="zh-TW" altLang="en-US" sz="2400" b="1" dirty="0" smtClean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  <a:sym typeface="Wingdings" panose="05000000000000000000" pitchFamily="2" charset="2"/>
                  </a:rPr>
                  <a:t>、、 </a:t>
                </a:r>
                <a:r>
                  <a:rPr lang="en-US" altLang="zh-TW" sz="2400" b="1" dirty="0" smtClean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  <a:sym typeface="Wingdings" panose="05000000000000000000" pitchFamily="2" charset="2"/>
                  </a:rPr>
                  <a:t>t=1</a:t>
                </a:r>
                <a:r>
                  <a:rPr lang="zh-TW" altLang="en-US" sz="2400" b="1" dirty="0" smtClean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  <a:sym typeface="Wingdings" panose="05000000000000000000" pitchFamily="2" charset="2"/>
                  </a:rPr>
                  <a:t></a:t>
                </a:r>
                <a:r>
                  <a:rPr lang="en-US" altLang="zh-TW" sz="2400" b="1" dirty="0" smtClean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  <a:sym typeface="Wingdings" panose="05000000000000000000" pitchFamily="2" charset="2"/>
                  </a:rPr>
                  <a:t> t=0</a:t>
                </a:r>
                <a:r>
                  <a:rPr lang="zh-TW" altLang="en-US" sz="2400" b="1" dirty="0" smtClean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  <a:sym typeface="Wingdings" panose="05000000000000000000" pitchFamily="2" charset="2"/>
                  </a:rPr>
                  <a:t>，</a:t>
                </a:r>
                <a:r>
                  <a:rPr lang="en-US" altLang="zh-TW" sz="2400" b="1" dirty="0" smtClean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  <a:sym typeface="Wingdings" panose="05000000000000000000" pitchFamily="2" charset="2"/>
                  </a:rPr>
                  <a:t>2</a:t>
                </a:r>
                <a:r>
                  <a:rPr lang="zh-TW" altLang="en-US" sz="2400" b="1" dirty="0" smtClean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  <a:sym typeface="Wingdings" panose="05000000000000000000" pitchFamily="2" charset="2"/>
                  </a:rPr>
                  <a:t>的時間序列反向傳播。</a:t>
                </a:r>
                <a:endParaRPr lang="en-US" altLang="zh-TW" sz="2400" b="1" dirty="0" smtClean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  <a:sym typeface="Wingdings" panose="05000000000000000000" pitchFamily="2" charset="2"/>
                </a:endParaRPr>
              </a:p>
              <a:p>
                <a:pPr marL="800100" lvl="1" indent="-342900">
                  <a:buFont typeface="Wingdings" panose="05000000000000000000" pitchFamily="2" charset="2"/>
                  <a:buChar char="l"/>
                </a:pPr>
                <a:r>
                  <a:rPr lang="zh-TW" altLang="en-US" sz="2400" b="1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求出</a:t>
                </a:r>
                <a:r>
                  <a:rPr lang="en-US" altLang="zh-TW" sz="24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Loss</a:t>
                </a:r>
                <a:r>
                  <a:rPr lang="zh-TW" altLang="zh-TW" sz="24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值對隱藏層記憶狀態權重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x-none" altLang="zh-TW" sz="2400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x-none" altLang="zh-TW" sz="2400" b="1" i="1">
                            <a:latin typeface="Cambria Math" panose="02040503050406030204" pitchFamily="18" charset="0"/>
                          </a:rPr>
                          <m:t>𝒉𝒔</m:t>
                        </m:r>
                      </m:sub>
                    </m:sSub>
                  </m:oMath>
                </a14:m>
                <a:r>
                  <a:rPr lang="zh-TW" altLang="zh-TW" sz="24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的梯度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TW" altLang="zh-TW" sz="24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400" b="1" i="1">
                            <a:latin typeface="Cambria Math" panose="02040503050406030204" pitchFamily="18" charset="0"/>
                          </a:rPr>
                          <m:t>𝛛</m:t>
                        </m:r>
                        <m:r>
                          <a:rPr lang="en-US" altLang="zh-TW" sz="2400" b="1" i="1">
                            <a:latin typeface="Cambria Math" panose="02040503050406030204" pitchFamily="18" charset="0"/>
                          </a:rPr>
                          <m:t>𝑳</m:t>
                        </m:r>
                      </m:num>
                      <m:den>
                        <m:r>
                          <a:rPr lang="en-US" altLang="zh-TW" sz="2400" b="1" i="1">
                            <a:latin typeface="Cambria Math" panose="02040503050406030204" pitchFamily="18" charset="0"/>
                          </a:rPr>
                          <m:t>𝛛</m:t>
                        </m:r>
                        <m:sSub>
                          <m:sSubPr>
                            <m:ctrlPr>
                              <a:rPr lang="zh-TW" altLang="zh-TW" sz="24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x-none" altLang="zh-TW" sz="2400" b="1" i="1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x-none" altLang="zh-TW" sz="2400" b="1" i="1">
                                <a:latin typeface="Cambria Math" panose="02040503050406030204" pitchFamily="18" charset="0"/>
                              </a:rPr>
                              <m:t>𝒉𝒔</m:t>
                            </m:r>
                          </m:sub>
                        </m:sSub>
                      </m:den>
                    </m:f>
                  </m:oMath>
                </a14:m>
                <a:endParaRPr lang="en-US" altLang="zh-TW" sz="2400" b="1" dirty="0" smtClean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  <a:sym typeface="Wingdings" panose="05000000000000000000" pitchFamily="2" charset="2"/>
                </a:endParaRPr>
              </a:p>
              <a:p>
                <a:pPr marL="342900" lvl="0" indent="-342900">
                  <a:spcAft>
                    <a:spcPts val="0"/>
                  </a:spcAft>
                  <a:buFont typeface="Wingdings" panose="05000000000000000000" pitchFamily="2" charset="2"/>
                  <a:buChar char="n"/>
                </a:pPr>
                <a:r>
                  <a:rPr lang="zh-TW" altLang="en-US" sz="2400" b="1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如同一般</a:t>
                </a:r>
                <a:r>
                  <a:rPr lang="zh-TW" altLang="en-US" sz="2400" b="1" dirty="0"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多層神經網路</a:t>
                </a:r>
                <a:r>
                  <a:rPr lang="zh-TW" altLang="en-US" sz="2400" b="1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，每一時序中由</a:t>
                </a:r>
                <a:r>
                  <a:rPr lang="zh-TW" altLang="en-US" sz="2400" b="1" dirty="0"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輸出層</a:t>
                </a:r>
                <a:r>
                  <a:rPr lang="zh-TW" altLang="en-US" sz="2400" b="1" dirty="0"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  <a:sym typeface="Wingdings" panose="05000000000000000000" pitchFamily="2" charset="2"/>
                  </a:rPr>
                  <a:t>隱藏層輸入層的反向傳播</a:t>
                </a:r>
                <a:r>
                  <a:rPr lang="zh-TW" altLang="en-US" sz="2400" b="1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  <a:sym typeface="Wingdings" panose="05000000000000000000" pitchFamily="2" charset="2"/>
                  </a:rPr>
                  <a:t>。</a:t>
                </a:r>
                <a:endParaRPr lang="en-US" altLang="zh-TW" sz="2400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  <a:sym typeface="Wingdings" panose="05000000000000000000" pitchFamily="2" charset="2"/>
                </a:endParaRPr>
              </a:p>
              <a:p>
                <a:pPr marL="800100" lvl="1" indent="-342900">
                  <a:buFont typeface="Wingdings" panose="05000000000000000000" pitchFamily="2" charset="2"/>
                  <a:buChar char="l"/>
                </a:pPr>
                <a:r>
                  <a:rPr lang="zh-TW" altLang="en-US" sz="2400" b="1" dirty="0"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求出</a:t>
                </a:r>
                <a:r>
                  <a:rPr lang="en-US" altLang="zh-TW" sz="24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Loss</a:t>
                </a:r>
                <a:r>
                  <a:rPr lang="zh-TW" altLang="zh-TW" sz="24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值對隱藏層權重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zh-TW" altLang="zh-TW" sz="2400" b="1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x-none" altLang="zh-TW" sz="2400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x-none" altLang="zh-TW" sz="2400" b="1" i="1">
                            <a:latin typeface="Cambria Math" panose="02040503050406030204" pitchFamily="18" charset="0"/>
                          </a:rPr>
                          <m:t>𝒊𝒋</m:t>
                        </m:r>
                      </m:sub>
                      <m:sup>
                        <m:r>
                          <a:rPr lang="x-none" altLang="zh-TW" sz="2400" b="1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TW" sz="24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x-none" altLang="zh-TW" sz="2400" b="1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zh-TW" altLang="zh-TW" sz="24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的梯度：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TW" altLang="zh-TW" sz="24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400" b="1" i="1">
                            <a:latin typeface="Cambria Math" panose="02040503050406030204" pitchFamily="18" charset="0"/>
                          </a:rPr>
                          <m:t>𝛛</m:t>
                        </m:r>
                        <m:r>
                          <a:rPr lang="en-US" altLang="zh-TW" sz="2400" b="1" i="1">
                            <a:latin typeface="Cambria Math" panose="02040503050406030204" pitchFamily="18" charset="0"/>
                          </a:rPr>
                          <m:t>𝑳</m:t>
                        </m:r>
                      </m:num>
                      <m:den>
                        <m:r>
                          <a:rPr lang="en-US" altLang="zh-TW" sz="2400" b="1" i="1">
                            <a:latin typeface="Cambria Math" panose="02040503050406030204" pitchFamily="18" charset="0"/>
                          </a:rPr>
                          <m:t>𝛛</m:t>
                        </m:r>
                        <m:sSubSup>
                          <m:sSubSupPr>
                            <m:ctrlPr>
                              <a:rPr lang="zh-TW" altLang="zh-TW" sz="2400" b="1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x-none" altLang="zh-TW" sz="2400" b="1" i="1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x-none" altLang="zh-TW" sz="2400" b="1" i="1">
                                <a:latin typeface="Cambria Math" panose="02040503050406030204" pitchFamily="18" charset="0"/>
                              </a:rPr>
                              <m:t>𝒊𝒋</m:t>
                            </m:r>
                          </m:sub>
                          <m:sup>
                            <m:r>
                              <a:rPr lang="x-none" altLang="zh-TW" sz="2400" b="1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  <m:r>
                              <a:rPr lang="x-none" altLang="zh-TW" sz="2400" b="1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den>
                    </m:f>
                  </m:oMath>
                </a14:m>
                <a:endParaRPr lang="en-US" altLang="zh-TW" sz="2400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  <a:sym typeface="Wingdings" panose="05000000000000000000" pitchFamily="2" charset="2"/>
                </a:endParaRPr>
              </a:p>
              <a:p>
                <a:pPr marL="800100" lvl="1" indent="-342900">
                  <a:buFont typeface="Wingdings" panose="05000000000000000000" pitchFamily="2" charset="2"/>
                  <a:buChar char="l"/>
                </a:pPr>
                <a:r>
                  <a:rPr lang="zh-TW" altLang="en-US" sz="2400" b="1" dirty="0"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求出</a:t>
                </a:r>
                <a:r>
                  <a:rPr lang="en-US" altLang="zh-TW" sz="24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Loss</a:t>
                </a:r>
                <a:r>
                  <a:rPr lang="zh-TW" altLang="zh-TW" sz="24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值</a:t>
                </a:r>
                <a:r>
                  <a:rPr lang="zh-TW" altLang="zh-TW" sz="2400" b="1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對</a:t>
                </a:r>
                <a:r>
                  <a:rPr lang="zh-TW" altLang="en-US" sz="2400" b="1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輸入</a:t>
                </a:r>
                <a:r>
                  <a:rPr lang="zh-TW" altLang="zh-TW" sz="2400" b="1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層</a:t>
                </a:r>
                <a:r>
                  <a:rPr lang="zh-TW" altLang="zh-TW" sz="24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權重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zh-TW" altLang="zh-TW" sz="2400" b="1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x-none" altLang="zh-TW" sz="2400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x-none" altLang="zh-TW" sz="2400" b="1" i="1">
                            <a:latin typeface="Cambria Math" panose="02040503050406030204" pitchFamily="18" charset="0"/>
                          </a:rPr>
                          <m:t>𝒊𝒋</m:t>
                        </m:r>
                      </m:sub>
                      <m:sup>
                        <m:r>
                          <a:rPr lang="x-none" altLang="zh-TW" sz="2400" b="1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x-none" altLang="zh-TW" sz="2400" b="1" i="1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x-none" altLang="zh-TW" sz="2400" b="1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zh-TW" altLang="zh-TW" sz="24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的梯度：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TW" altLang="zh-TW" sz="24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400" b="1" i="1">
                            <a:latin typeface="Cambria Math" panose="02040503050406030204" pitchFamily="18" charset="0"/>
                          </a:rPr>
                          <m:t>𝛛</m:t>
                        </m:r>
                        <m:r>
                          <a:rPr lang="en-US" altLang="zh-TW" sz="2400" b="1" i="1">
                            <a:latin typeface="Cambria Math" panose="02040503050406030204" pitchFamily="18" charset="0"/>
                          </a:rPr>
                          <m:t>𝑳</m:t>
                        </m:r>
                      </m:num>
                      <m:den>
                        <m:r>
                          <a:rPr lang="en-US" altLang="zh-TW" sz="2400" b="1" i="1">
                            <a:latin typeface="Cambria Math" panose="02040503050406030204" pitchFamily="18" charset="0"/>
                          </a:rPr>
                          <m:t>𝛛</m:t>
                        </m:r>
                        <m:sSubSup>
                          <m:sSubSupPr>
                            <m:ctrlPr>
                              <a:rPr lang="zh-TW" altLang="zh-TW" sz="2400" b="1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x-none" altLang="zh-TW" sz="2400" b="1" i="1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x-none" altLang="zh-TW" sz="2400" b="1" i="1">
                                <a:latin typeface="Cambria Math" panose="02040503050406030204" pitchFamily="18" charset="0"/>
                              </a:rPr>
                              <m:t>𝒊𝒋</m:t>
                            </m:r>
                          </m:sub>
                          <m:sup>
                            <m:r>
                              <a:rPr lang="x-none" altLang="zh-TW" sz="2400" b="1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x-none" altLang="zh-TW" sz="2400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x-none" altLang="zh-TW" sz="2400" b="1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den>
                    </m:f>
                  </m:oMath>
                </a14:m>
                <a:endParaRPr lang="en-US" altLang="zh-TW" sz="2400" b="1" dirty="0"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  <a:sym typeface="Wingdings" panose="05000000000000000000" pitchFamily="2" charset="2"/>
                </a:endParaRPr>
              </a:p>
              <a:p>
                <a:pPr marL="342900" indent="-342900">
                  <a:buFont typeface="Wingdings" panose="05000000000000000000" pitchFamily="2" charset="2"/>
                  <a:buChar char="n"/>
                </a:pPr>
                <a:r>
                  <a:rPr lang="zh-TW" altLang="en-US" sz="2400" b="1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由於各時序的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x-none" altLang="zh-TW" sz="2400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x-none" altLang="zh-TW" sz="2400" b="1" i="1">
                            <a:latin typeface="Cambria Math" panose="02040503050406030204" pitchFamily="18" charset="0"/>
                          </a:rPr>
                          <m:t>𝒉𝒔</m:t>
                        </m:r>
                      </m:sub>
                    </m:sSub>
                  </m:oMath>
                </a14:m>
                <a:r>
                  <a:rPr lang="zh-TW" altLang="en-US" sz="2400" b="1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、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zh-TW" altLang="zh-TW" sz="2400" b="1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x-none" altLang="zh-TW" sz="2400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x-none" altLang="zh-TW" sz="2400" b="1" i="1">
                            <a:latin typeface="Cambria Math" panose="02040503050406030204" pitchFamily="18" charset="0"/>
                          </a:rPr>
                          <m:t>𝒊𝒋</m:t>
                        </m:r>
                      </m:sub>
                      <m:sup>
                        <m:r>
                          <a:rPr lang="x-none" altLang="zh-TW" sz="2400" b="1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TW" sz="2400" b="1" i="1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x-none" altLang="zh-TW" sz="2400" b="1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zh-TW" altLang="en-US" sz="2400" b="1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、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zh-TW" altLang="zh-TW" sz="2400" b="1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x-none" altLang="zh-TW" sz="2400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x-none" altLang="zh-TW" sz="2400" b="1" i="1">
                            <a:latin typeface="Cambria Math" panose="02040503050406030204" pitchFamily="18" charset="0"/>
                          </a:rPr>
                          <m:t>𝒊𝒋</m:t>
                        </m:r>
                      </m:sub>
                      <m:sup>
                        <m:r>
                          <a:rPr lang="x-none" altLang="zh-TW" sz="2400" b="1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x-none" altLang="zh-TW" sz="2400" b="1" i="1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x-none" altLang="zh-TW" sz="2400" b="1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zh-TW" altLang="en-US" sz="2400" b="1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權重共享，故各時序的梯度，取平均值作為更新的依據。</a:t>
                </a:r>
                <a:endParaRPr lang="zh-TW" altLang="zh-TW" sz="2400" b="1" dirty="0"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endParaRPr>
              </a:p>
              <a:p>
                <a:pPr marL="342900" lvl="0" indent="-342900">
                  <a:spcAft>
                    <a:spcPts val="0"/>
                  </a:spcAft>
                  <a:buFont typeface="Wingdings" panose="05000000000000000000" pitchFamily="2" charset="2"/>
                  <a:buChar char=""/>
                </a:pPr>
                <a:endParaRPr lang="zh-TW" altLang="zh-TW" sz="2400" dirty="0">
                  <a:effectLst/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254" y="810330"/>
                <a:ext cx="8051888" cy="5566460"/>
              </a:xfrm>
              <a:prstGeom prst="rect">
                <a:avLst/>
              </a:prstGeom>
              <a:blipFill>
                <a:blip r:embed="rId2"/>
                <a:stretch>
                  <a:fillRect l="-1061" t="-7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圖片 12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13" r="63542" b="16729"/>
          <a:stretch/>
        </p:blipFill>
        <p:spPr bwMode="auto">
          <a:xfrm>
            <a:off x="8342142" y="1328466"/>
            <a:ext cx="3601373" cy="416462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601717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/>
          <p:cNvSpPr txBox="1"/>
          <p:nvPr/>
        </p:nvSpPr>
        <p:spPr>
          <a:xfrm>
            <a:off x="0" y="6389066"/>
            <a:ext cx="3872827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高雄女中新興科技區域推廣中心</a:t>
            </a:r>
            <a:endParaRPr lang="zh-TW" altLang="en-US" sz="2000" dirty="0">
              <a:solidFill>
                <a:srgbClr val="0070C0"/>
              </a:solidFill>
            </a:endParaRPr>
          </a:p>
        </p:txBody>
      </p:sp>
      <p:cxnSp>
        <p:nvCxnSpPr>
          <p:cNvPr id="6" name="直線接點 5"/>
          <p:cNvCxnSpPr/>
          <p:nvPr/>
        </p:nvCxnSpPr>
        <p:spPr>
          <a:xfrm>
            <a:off x="0" y="6389066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群組 7"/>
          <p:cNvGrpSpPr/>
          <p:nvPr/>
        </p:nvGrpSpPr>
        <p:grpSpPr>
          <a:xfrm>
            <a:off x="104933" y="122835"/>
            <a:ext cx="6283511" cy="560398"/>
            <a:chOff x="104932" y="122092"/>
            <a:chExt cx="3934334" cy="659567"/>
          </a:xfrm>
        </p:grpSpPr>
        <p:sp>
          <p:nvSpPr>
            <p:cNvPr id="9" name="綵帶 (向上) 8"/>
            <p:cNvSpPr/>
            <p:nvPr/>
          </p:nvSpPr>
          <p:spPr>
            <a:xfrm>
              <a:off x="104932" y="122092"/>
              <a:ext cx="3934334" cy="659567"/>
            </a:xfrm>
            <a:prstGeom prst="ribbon2">
              <a:avLst>
                <a:gd name="adj1" fmla="val 5303"/>
                <a:gd name="adj2" fmla="val 7062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文字方塊 9"/>
            <p:cNvSpPr txBox="1"/>
            <p:nvPr/>
          </p:nvSpPr>
          <p:spPr>
            <a:xfrm>
              <a:off x="779488" y="195580"/>
              <a:ext cx="2687238" cy="5433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/>
              <a:r>
                <a:rPr lang="zh-TW" altLang="en-US" sz="2400" b="1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遞迴神經網路的兩大缺失</a:t>
              </a:r>
              <a:endParaRPr lang="en-US" altLang="zh-TW" sz="2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104933" y="924711"/>
            <a:ext cx="11599387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buFont typeface="Wingdings" panose="05000000000000000000" pitchFamily="2" charset="2"/>
              <a:buChar char="n"/>
            </a:pPr>
            <a:r>
              <a:rPr lang="zh-TW" altLang="zh-TW" sz="2400" b="1" spc="-5" dirty="0">
                <a:solidFill>
                  <a:srgbClr val="292929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遞迴神經網路從理論上應該可以顧及所有過去時序的依賴，然而實際卻不理想，原因在於梯度消失</a:t>
            </a:r>
            <a:r>
              <a:rPr lang="en-US" altLang="zh-TW" sz="2400" b="1" spc="-5" dirty="0">
                <a:solidFill>
                  <a:srgbClr val="292929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en-US" altLang="zh-TW" sz="2400" b="1" spc="-5" dirty="0" err="1">
                <a:solidFill>
                  <a:srgbClr val="292929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vanishinggradient</a:t>
            </a:r>
            <a:r>
              <a:rPr lang="en-US" altLang="zh-TW" sz="2400" b="1" spc="-5" dirty="0">
                <a:solidFill>
                  <a:srgbClr val="292929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)</a:t>
            </a:r>
            <a:r>
              <a:rPr lang="zh-TW" altLang="zh-TW" sz="2400" b="1" spc="-5" dirty="0">
                <a:solidFill>
                  <a:srgbClr val="292929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和梯度爆炸</a:t>
            </a:r>
            <a:r>
              <a:rPr lang="en-US" altLang="zh-TW" sz="2400" b="1" spc="-5" dirty="0">
                <a:solidFill>
                  <a:srgbClr val="292929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(exploding gradient)</a:t>
            </a:r>
            <a:r>
              <a:rPr lang="zh-TW" altLang="zh-TW" sz="2400" b="1" spc="-5" dirty="0">
                <a:solidFill>
                  <a:srgbClr val="292929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問題</a:t>
            </a:r>
            <a:r>
              <a:rPr lang="zh-TW" altLang="zh-TW" sz="2400" b="1" spc="-5" dirty="0" smtClean="0">
                <a:solidFill>
                  <a:srgbClr val="292929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。</a:t>
            </a:r>
            <a:endParaRPr lang="en-US" altLang="zh-TW" sz="2400" b="1" spc="-5" dirty="0" smtClean="0">
              <a:solidFill>
                <a:srgbClr val="292929"/>
              </a:solidFill>
              <a:latin typeface="Calibri" panose="020F0502020204030204" pitchFamily="34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342900" lvl="0" indent="-342900">
              <a:buFont typeface="Wingdings" panose="05000000000000000000" pitchFamily="2" charset="2"/>
              <a:buChar char="n"/>
            </a:pPr>
            <a:endParaRPr lang="zh-TW" altLang="zh-TW" sz="2400" dirty="0"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342900" lvl="0" indent="-342900">
              <a:buFont typeface="Wingdings" panose="05000000000000000000" pitchFamily="2" charset="2"/>
              <a:buChar char="n"/>
            </a:pPr>
            <a:r>
              <a:rPr lang="en-US" altLang="zh-TW" sz="2400" b="1" spc="-5" dirty="0">
                <a:solidFill>
                  <a:srgbClr val="292929"/>
                </a:solidFill>
                <a:latin typeface="微軟正黑體" panose="020B0604030504040204" pitchFamily="34" charset="-120"/>
                <a:ea typeface="新細明體" panose="02020500000000000000" pitchFamily="18" charset="-120"/>
                <a:cs typeface="Times New Roman" panose="02020603050405020304" pitchFamily="18" charset="0"/>
              </a:rPr>
              <a:t>RNN</a:t>
            </a:r>
            <a:r>
              <a:rPr lang="zh-TW" altLang="zh-TW" sz="2400" b="1" spc="-5" dirty="0">
                <a:solidFill>
                  <a:srgbClr val="292929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在做時序的反向傳播時，若時序非常長，從後面時序反向推回前面時序來求梯度時，因為連鎖規則，每一時序的梯度連續相乘非常多次。</a:t>
            </a:r>
            <a:endParaRPr lang="zh-TW" altLang="zh-TW" sz="2400" dirty="0"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800100" lvl="1" indent="-342900">
              <a:buFont typeface="Wingdings" panose="05000000000000000000" pitchFamily="2" charset="2"/>
              <a:buChar char="p"/>
            </a:pPr>
            <a:r>
              <a:rPr lang="zh-TW" altLang="zh-TW" sz="2400" b="1" spc="-5" dirty="0">
                <a:solidFill>
                  <a:srgbClr val="292929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梯度消失：若時序的梯度有大量介於</a:t>
            </a:r>
            <a:r>
              <a:rPr lang="en-US" altLang="zh-TW" sz="2400" b="1" spc="-5" dirty="0">
                <a:solidFill>
                  <a:srgbClr val="292929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1</a:t>
            </a:r>
            <a:r>
              <a:rPr lang="zh-TW" altLang="zh-TW" sz="2400" b="1" spc="-5" dirty="0">
                <a:solidFill>
                  <a:srgbClr val="292929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和</a:t>
            </a:r>
            <a:r>
              <a:rPr lang="en-US" altLang="zh-TW" sz="2400" b="1" spc="-5" dirty="0">
                <a:solidFill>
                  <a:srgbClr val="292929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-1</a:t>
            </a:r>
            <a:r>
              <a:rPr lang="zh-TW" altLang="zh-TW" sz="2400" b="1" spc="-5" dirty="0">
                <a:solidFill>
                  <a:srgbClr val="292929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之間</a:t>
            </a:r>
            <a:r>
              <a:rPr lang="en-US" altLang="zh-TW" sz="2400" b="1" spc="-5" dirty="0">
                <a:solidFill>
                  <a:srgbClr val="292929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zh-TW" altLang="zh-TW" sz="2400" b="1" spc="-5" dirty="0">
                <a:solidFill>
                  <a:srgbClr val="292929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即梯度絕對值</a:t>
            </a:r>
            <a:r>
              <a:rPr lang="en-US" altLang="zh-TW" sz="2400" b="1" spc="-5" dirty="0">
                <a:solidFill>
                  <a:srgbClr val="292929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&lt;1)</a:t>
            </a:r>
            <a:r>
              <a:rPr lang="zh-TW" altLang="zh-TW" sz="2400" b="1" spc="-5" dirty="0">
                <a:solidFill>
                  <a:srgbClr val="292929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，則推回前面的梯度非常小。</a:t>
            </a:r>
            <a:endParaRPr lang="zh-TW" altLang="zh-TW" sz="2400" dirty="0"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800100" lvl="1" indent="-342900">
              <a:buFont typeface="Wingdings" panose="05000000000000000000" pitchFamily="2" charset="2"/>
              <a:buChar char="p"/>
            </a:pPr>
            <a:r>
              <a:rPr lang="zh-TW" altLang="zh-TW" sz="2400" b="1" spc="-5" dirty="0">
                <a:solidFill>
                  <a:srgbClr val="292929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梯度爆炸：若時序的梯度有大量大於</a:t>
            </a:r>
            <a:r>
              <a:rPr lang="en-US" altLang="zh-TW" sz="2400" b="1" spc="-5" dirty="0">
                <a:solidFill>
                  <a:srgbClr val="292929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1</a:t>
            </a:r>
            <a:r>
              <a:rPr lang="zh-TW" altLang="zh-TW" sz="2400" b="1" spc="-5" dirty="0">
                <a:solidFill>
                  <a:srgbClr val="292929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或小於</a:t>
            </a:r>
            <a:r>
              <a:rPr lang="en-US" altLang="zh-TW" sz="2400" b="1" spc="-5" dirty="0">
                <a:solidFill>
                  <a:srgbClr val="292929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-1(</a:t>
            </a:r>
            <a:r>
              <a:rPr lang="zh-TW" altLang="zh-TW" sz="2400" b="1" spc="-5" dirty="0">
                <a:solidFill>
                  <a:srgbClr val="292929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即梯度絕對值</a:t>
            </a:r>
            <a:r>
              <a:rPr lang="en-US" altLang="zh-TW" sz="2400" b="1" spc="-5" dirty="0">
                <a:solidFill>
                  <a:srgbClr val="292929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&gt;1)</a:t>
            </a:r>
            <a:r>
              <a:rPr lang="zh-TW" altLang="zh-TW" sz="2400" b="1" spc="-5" dirty="0">
                <a:solidFill>
                  <a:srgbClr val="292929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，則推回前面的梯度非常大</a:t>
            </a:r>
            <a:r>
              <a:rPr lang="zh-TW" altLang="zh-TW" sz="2400" b="1" spc="-5" dirty="0" smtClean="0">
                <a:solidFill>
                  <a:srgbClr val="292929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。</a:t>
            </a:r>
            <a:endParaRPr lang="en-US" altLang="zh-TW" sz="2400" b="1" spc="-5" dirty="0" smtClean="0">
              <a:solidFill>
                <a:srgbClr val="292929"/>
              </a:solidFill>
              <a:latin typeface="Calibri" panose="020F0502020204030204" pitchFamily="34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800100" lvl="1" indent="-342900">
              <a:buFont typeface="Wingdings" panose="05000000000000000000" pitchFamily="2" charset="2"/>
              <a:buChar char="p"/>
            </a:pPr>
            <a:endParaRPr lang="zh-TW" altLang="zh-TW" sz="2400" dirty="0"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342900" lvl="0" indent="-342900">
              <a:buFont typeface="Wingdings" panose="05000000000000000000" pitchFamily="2" charset="2"/>
              <a:buChar char="n"/>
            </a:pPr>
            <a:r>
              <a:rPr lang="zh-TW" altLang="zh-TW" sz="2400" b="1" spc="-5" dirty="0">
                <a:solidFill>
                  <a:srgbClr val="292929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梯度爆炸可以用梯度剪裁的方法來避免，將梯度大於</a:t>
            </a:r>
            <a:r>
              <a:rPr lang="en-US" altLang="zh-TW" sz="2400" b="1" spc="-5" dirty="0">
                <a:solidFill>
                  <a:srgbClr val="292929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1</a:t>
            </a:r>
            <a:r>
              <a:rPr lang="zh-TW" altLang="zh-TW" sz="2400" b="1" spc="-5" dirty="0">
                <a:solidFill>
                  <a:srgbClr val="292929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或小於</a:t>
            </a:r>
            <a:r>
              <a:rPr lang="en-US" altLang="zh-TW" sz="2400" b="1" spc="-5" dirty="0">
                <a:solidFill>
                  <a:srgbClr val="292929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-1</a:t>
            </a:r>
            <a:r>
              <a:rPr lang="zh-TW" altLang="zh-TW" sz="2400" b="1" spc="-5" dirty="0">
                <a:solidFill>
                  <a:srgbClr val="292929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的，剪裁為</a:t>
            </a:r>
            <a:r>
              <a:rPr lang="en-US" altLang="zh-TW" sz="2400" b="1" spc="-5" dirty="0">
                <a:solidFill>
                  <a:srgbClr val="292929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1</a:t>
            </a:r>
            <a:r>
              <a:rPr lang="zh-TW" altLang="zh-TW" sz="2400" b="1" spc="-5" dirty="0">
                <a:solidFill>
                  <a:srgbClr val="292929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或</a:t>
            </a:r>
            <a:r>
              <a:rPr lang="en-US" altLang="zh-TW" sz="2400" b="1" spc="-5" dirty="0">
                <a:solidFill>
                  <a:srgbClr val="292929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-1</a:t>
            </a:r>
            <a:r>
              <a:rPr lang="zh-TW" altLang="zh-TW" sz="2400" b="1" spc="-5" dirty="0" smtClean="0">
                <a:solidFill>
                  <a:srgbClr val="292929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。</a:t>
            </a:r>
            <a:endParaRPr lang="en-US" altLang="zh-TW" sz="2400" b="1" spc="-5" dirty="0" smtClean="0">
              <a:solidFill>
                <a:srgbClr val="292929"/>
              </a:solidFill>
              <a:latin typeface="Calibri" panose="020F0502020204030204" pitchFamily="34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342900" lvl="0" indent="-342900">
              <a:buFont typeface="Wingdings" panose="05000000000000000000" pitchFamily="2" charset="2"/>
              <a:buChar char="n"/>
            </a:pPr>
            <a:endParaRPr lang="zh-TW" altLang="zh-TW" sz="2400" dirty="0"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342900" lvl="0" indent="-342900">
              <a:buFont typeface="Wingdings" panose="05000000000000000000" pitchFamily="2" charset="2"/>
              <a:buChar char="n"/>
            </a:pPr>
            <a:r>
              <a:rPr lang="zh-TW" altLang="zh-TW" sz="2400" b="1" spc="-5" dirty="0">
                <a:solidFill>
                  <a:srgbClr val="292929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梯度消失就無法用剪裁的方法來處理。</a:t>
            </a:r>
            <a:endParaRPr lang="zh-TW" altLang="zh-TW" sz="24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1591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/>
          <p:cNvSpPr txBox="1"/>
          <p:nvPr/>
        </p:nvSpPr>
        <p:spPr>
          <a:xfrm>
            <a:off x="0" y="6389066"/>
            <a:ext cx="3872827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高雄女中新興科技區域推廣中心</a:t>
            </a:r>
            <a:endParaRPr lang="zh-TW" altLang="en-US" sz="2000" dirty="0">
              <a:solidFill>
                <a:srgbClr val="0070C0"/>
              </a:solidFill>
            </a:endParaRPr>
          </a:p>
        </p:txBody>
      </p:sp>
      <p:cxnSp>
        <p:nvCxnSpPr>
          <p:cNvPr id="6" name="直線接點 5"/>
          <p:cNvCxnSpPr/>
          <p:nvPr/>
        </p:nvCxnSpPr>
        <p:spPr>
          <a:xfrm>
            <a:off x="0" y="6389066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Google Shape;355;p23"/>
          <p:cNvSpPr/>
          <p:nvPr/>
        </p:nvSpPr>
        <p:spPr>
          <a:xfrm>
            <a:off x="3560063" y="121354"/>
            <a:ext cx="8214841" cy="535167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1B617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zh-TW" altLang="zh-TW" sz="28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利用</a:t>
            </a:r>
            <a:r>
              <a:rPr lang="en-US" altLang="zh-TW" sz="28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RNN</a:t>
            </a:r>
            <a:r>
              <a:rPr lang="zh-TW" altLang="zh-TW" sz="28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預測</a:t>
            </a:r>
            <a:r>
              <a:rPr lang="zh-TW" altLang="en-US" sz="28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正弦</a:t>
            </a:r>
            <a:r>
              <a:rPr lang="zh-TW" altLang="zh-TW" sz="28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波動</a:t>
            </a:r>
            <a:r>
              <a:rPr lang="zh-TW" altLang="zh-TW" sz="28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的變化趨勢</a:t>
            </a:r>
            <a:endParaRPr lang="zh-TW" altLang="en-US" sz="28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1" name="群組 10"/>
          <p:cNvGrpSpPr/>
          <p:nvPr/>
        </p:nvGrpSpPr>
        <p:grpSpPr>
          <a:xfrm>
            <a:off x="104931" y="121354"/>
            <a:ext cx="3455134" cy="569762"/>
            <a:chOff x="104930" y="121340"/>
            <a:chExt cx="5021705" cy="660319"/>
          </a:xfrm>
        </p:grpSpPr>
        <p:sp>
          <p:nvSpPr>
            <p:cNvPr id="12" name="綵帶 (向上) 11"/>
            <p:cNvSpPr/>
            <p:nvPr/>
          </p:nvSpPr>
          <p:spPr>
            <a:xfrm>
              <a:off x="104930" y="122092"/>
              <a:ext cx="5021705" cy="659567"/>
            </a:xfrm>
            <a:prstGeom prst="ribbon2">
              <a:avLst>
                <a:gd name="adj1" fmla="val 5303"/>
                <a:gd name="adj2" fmla="val 70628"/>
              </a:avLst>
            </a:pr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文字方塊 12"/>
            <p:cNvSpPr txBox="1"/>
            <p:nvPr/>
          </p:nvSpPr>
          <p:spPr>
            <a:xfrm>
              <a:off x="794477" y="121340"/>
              <a:ext cx="3642609" cy="6063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b="1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實</a:t>
              </a:r>
              <a:r>
                <a:rPr lang="zh-TW" altLang="en-US" sz="2800" b="1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作</a:t>
              </a:r>
              <a:r>
                <a:rPr lang="en-US" altLang="zh-TW" sz="2800" b="1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6-1</a:t>
              </a:r>
              <a:endParaRPr lang="zh-TW" altLang="en-US" sz="28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104931" y="834265"/>
            <a:ext cx="1166997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buFont typeface="Wingdings" panose="05000000000000000000" pitchFamily="2" charset="2"/>
              <a:buChar char="n"/>
            </a:pPr>
            <a:r>
              <a:rPr lang="zh-TW" altLang="zh-TW" sz="2400" b="1" dirty="0"/>
              <a:t>如下圖為一個正弦波動的圖，由</a:t>
            </a:r>
            <a:r>
              <a:rPr lang="en-US" altLang="zh-TW" sz="2400" b="1" dirty="0"/>
              <a:t>5001</a:t>
            </a:r>
            <a:r>
              <a:rPr lang="zh-TW" altLang="zh-TW" sz="2400" b="1" dirty="0"/>
              <a:t>個點的數據</a:t>
            </a:r>
            <a:r>
              <a:rPr lang="en-US" altLang="zh-TW" sz="2400" b="1" dirty="0"/>
              <a:t>y</a:t>
            </a:r>
            <a:r>
              <a:rPr lang="zh-TW" altLang="zh-TW" sz="2400" b="1" dirty="0"/>
              <a:t>所組成。</a:t>
            </a:r>
            <a:endParaRPr lang="zh-TW" altLang="zh-TW" sz="2400" dirty="0"/>
          </a:p>
        </p:txBody>
      </p:sp>
      <p:pic>
        <p:nvPicPr>
          <p:cNvPr id="28" name="圖片 27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31" y="1282795"/>
            <a:ext cx="11751805" cy="4454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186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/>
          <p:cNvSpPr txBox="1"/>
          <p:nvPr/>
        </p:nvSpPr>
        <p:spPr>
          <a:xfrm>
            <a:off x="0" y="6389066"/>
            <a:ext cx="3872827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高雄女中新興科技區域推廣中心</a:t>
            </a:r>
            <a:endParaRPr lang="zh-TW" altLang="en-US" sz="2000" dirty="0">
              <a:solidFill>
                <a:srgbClr val="0070C0"/>
              </a:solidFill>
            </a:endParaRPr>
          </a:p>
        </p:txBody>
      </p:sp>
      <p:cxnSp>
        <p:nvCxnSpPr>
          <p:cNvPr id="6" name="直線接點 5"/>
          <p:cNvCxnSpPr/>
          <p:nvPr/>
        </p:nvCxnSpPr>
        <p:spPr>
          <a:xfrm>
            <a:off x="0" y="6389066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Google Shape;355;p23"/>
          <p:cNvSpPr/>
          <p:nvPr/>
        </p:nvSpPr>
        <p:spPr>
          <a:xfrm>
            <a:off x="3560063" y="121354"/>
            <a:ext cx="8214841" cy="535167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1B617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zh-TW" altLang="zh-TW" sz="28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利用</a:t>
            </a:r>
            <a:r>
              <a:rPr lang="en-US" altLang="zh-TW" sz="28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RNN</a:t>
            </a:r>
            <a:r>
              <a:rPr lang="zh-TW" altLang="zh-TW" sz="28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預測</a:t>
            </a:r>
            <a:r>
              <a:rPr lang="zh-TW" altLang="en-US" sz="28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正弦</a:t>
            </a:r>
            <a:r>
              <a:rPr lang="zh-TW" altLang="zh-TW" sz="28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波動的變化趨勢</a:t>
            </a:r>
            <a:endParaRPr lang="zh-TW" altLang="en-US" sz="28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1" name="群組 10"/>
          <p:cNvGrpSpPr/>
          <p:nvPr/>
        </p:nvGrpSpPr>
        <p:grpSpPr>
          <a:xfrm>
            <a:off x="104931" y="121354"/>
            <a:ext cx="3455134" cy="569762"/>
            <a:chOff x="104930" y="121340"/>
            <a:chExt cx="5021705" cy="660319"/>
          </a:xfrm>
        </p:grpSpPr>
        <p:sp>
          <p:nvSpPr>
            <p:cNvPr id="12" name="綵帶 (向上) 11"/>
            <p:cNvSpPr/>
            <p:nvPr/>
          </p:nvSpPr>
          <p:spPr>
            <a:xfrm>
              <a:off x="104930" y="122092"/>
              <a:ext cx="5021705" cy="659567"/>
            </a:xfrm>
            <a:prstGeom prst="ribbon2">
              <a:avLst>
                <a:gd name="adj1" fmla="val 5303"/>
                <a:gd name="adj2" fmla="val 70628"/>
              </a:avLst>
            </a:pr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文字方塊 12"/>
            <p:cNvSpPr txBox="1"/>
            <p:nvPr/>
          </p:nvSpPr>
          <p:spPr>
            <a:xfrm>
              <a:off x="794477" y="121340"/>
              <a:ext cx="3642609" cy="6063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b="1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實</a:t>
              </a:r>
              <a:r>
                <a:rPr lang="zh-TW" altLang="en-US" sz="2800" b="1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作</a:t>
              </a:r>
              <a:r>
                <a:rPr lang="en-US" altLang="zh-TW" sz="2800" b="1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6-1</a:t>
              </a:r>
              <a:endParaRPr lang="zh-TW" altLang="en-US" sz="28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104931" y="1305009"/>
            <a:ext cx="11669974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buFont typeface="Wingdings" panose="05000000000000000000" pitchFamily="2" charset="2"/>
              <a:buChar char="n"/>
            </a:pPr>
            <a:r>
              <a:rPr lang="zh-TW" altLang="zh-TW" sz="2400" b="1" dirty="0"/>
              <a:t>如右圖，將數據每</a:t>
            </a:r>
            <a:r>
              <a:rPr lang="en-US" altLang="zh-TW" sz="2400" b="1" dirty="0"/>
              <a:t>500</a:t>
            </a:r>
            <a:r>
              <a:rPr lang="zh-TW" altLang="zh-TW" sz="2400" b="1" dirty="0"/>
              <a:t>個點</a:t>
            </a:r>
            <a:r>
              <a:rPr lang="en-US" altLang="zh-TW" sz="2400" b="1" dirty="0"/>
              <a:t>(</a:t>
            </a:r>
            <a:r>
              <a:rPr lang="zh-TW" altLang="zh-TW" sz="2400" b="1" dirty="0"/>
              <a:t>稱為採樣視窗</a:t>
            </a:r>
            <a:r>
              <a:rPr lang="en-US" altLang="zh-TW" sz="2400" b="1" dirty="0"/>
              <a:t>)</a:t>
            </a:r>
            <a:br>
              <a:rPr lang="en-US" altLang="zh-TW" sz="2400" b="1" dirty="0"/>
            </a:br>
            <a:r>
              <a:rPr lang="zh-TW" altLang="zh-TW" sz="2400" b="1" dirty="0"/>
              <a:t>切成一個時序輸入特徵，緊接後面</a:t>
            </a:r>
            <a:r>
              <a:rPr lang="en-US" altLang="zh-TW" sz="2400" b="1" dirty="0"/>
              <a:t>50</a:t>
            </a:r>
            <a:r>
              <a:rPr lang="zh-TW" altLang="zh-TW" sz="2400" b="1" dirty="0"/>
              <a:t>點數</a:t>
            </a:r>
            <a:r>
              <a:rPr lang="en-US" altLang="zh-TW" sz="2400" b="1" dirty="0"/>
              <a:t/>
            </a:r>
            <a:br>
              <a:rPr lang="en-US" altLang="zh-TW" sz="2400" b="1" dirty="0"/>
            </a:br>
            <a:r>
              <a:rPr lang="zh-TW" altLang="zh-TW" sz="2400" b="1" dirty="0"/>
              <a:t>據為預測值，總共可以產生</a:t>
            </a:r>
            <a:r>
              <a:rPr lang="en-US" altLang="zh-TW" sz="2400" b="1" dirty="0"/>
              <a:t>(5001-550)</a:t>
            </a:r>
            <a:r>
              <a:rPr lang="zh-TW" altLang="zh-TW" sz="2400" b="1" dirty="0"/>
              <a:t>筆的</a:t>
            </a:r>
            <a:r>
              <a:rPr lang="en-US" altLang="zh-TW" sz="2400" b="1" dirty="0"/>
              <a:t/>
            </a:r>
            <a:br>
              <a:rPr lang="en-US" altLang="zh-TW" sz="2400" b="1" dirty="0"/>
            </a:br>
            <a:r>
              <a:rPr lang="zh-TW" altLang="zh-TW" sz="2400" b="1" dirty="0"/>
              <a:t>訓練資料</a:t>
            </a:r>
            <a:r>
              <a:rPr lang="zh-TW" altLang="zh-TW" sz="2400" b="1" dirty="0" smtClean="0"/>
              <a:t>。</a:t>
            </a:r>
            <a:r>
              <a:rPr lang="en-US" altLang="zh-TW" sz="2400" b="1" dirty="0"/>
              <a:t> </a:t>
            </a:r>
            <a:endParaRPr lang="en-US" altLang="zh-TW" sz="2400" b="1" dirty="0" smtClean="0"/>
          </a:p>
          <a:p>
            <a:pPr marL="342900" lvl="0" indent="-342900">
              <a:buFont typeface="Wingdings" panose="05000000000000000000" pitchFamily="2" charset="2"/>
              <a:buChar char="n"/>
            </a:pPr>
            <a:endParaRPr lang="zh-TW" altLang="zh-TW" sz="2400" dirty="0"/>
          </a:p>
          <a:p>
            <a:pPr marL="342900" lvl="0" indent="-342900">
              <a:buFont typeface="Wingdings" panose="05000000000000000000" pitchFamily="2" charset="2"/>
              <a:buChar char="n"/>
            </a:pPr>
            <a:r>
              <a:rPr lang="zh-TW" altLang="zh-TW" sz="2400" b="1" dirty="0"/>
              <a:t>搭建一個</a:t>
            </a:r>
            <a:r>
              <a:rPr lang="en-US" altLang="zh-TW" sz="2400" b="1" dirty="0"/>
              <a:t>RNN</a:t>
            </a:r>
            <a:r>
              <a:rPr lang="zh-TW" altLang="zh-TW" sz="2400" b="1" dirty="0"/>
              <a:t>神經網路，輸入訓練資料來</a:t>
            </a:r>
            <a:r>
              <a:rPr lang="en-US" altLang="zh-TW" sz="2400" b="1" dirty="0"/>
              <a:t/>
            </a:r>
            <a:br>
              <a:rPr lang="en-US" altLang="zh-TW" sz="2400" b="1" dirty="0"/>
            </a:br>
            <a:r>
              <a:rPr lang="zh-TW" altLang="zh-TW" sz="2400" b="1" dirty="0"/>
              <a:t>學習波動趨勢</a:t>
            </a:r>
            <a:r>
              <a:rPr lang="zh-TW" altLang="zh-TW" sz="2400" b="1" dirty="0" smtClean="0"/>
              <a:t>：</a:t>
            </a:r>
            <a:r>
              <a:rPr lang="en-US" altLang="zh-TW" sz="2400" b="1" dirty="0" smtClean="0"/>
              <a:t/>
            </a:r>
            <a:br>
              <a:rPr lang="en-US" altLang="zh-TW" sz="2400" b="1" dirty="0" smtClean="0"/>
            </a:br>
            <a:r>
              <a:rPr lang="zh-TW" altLang="en-US" sz="2400" b="1" dirty="0" smtClean="0"/>
              <a:t>每個樣本有</a:t>
            </a:r>
            <a:r>
              <a:rPr lang="en-US" altLang="zh-TW" sz="2400" b="1" dirty="0" smtClean="0"/>
              <a:t>500</a:t>
            </a:r>
            <a:r>
              <a:rPr lang="zh-TW" altLang="en-US" sz="2400" b="1" dirty="0" smtClean="0"/>
              <a:t>個時序</a:t>
            </a:r>
            <a:r>
              <a:rPr lang="en-US" altLang="zh-TW" sz="2400" b="1" dirty="0" smtClean="0"/>
              <a:t/>
            </a:r>
            <a:br>
              <a:rPr lang="en-US" altLang="zh-TW" sz="2400" b="1" dirty="0" smtClean="0"/>
            </a:br>
            <a:r>
              <a:rPr lang="zh-TW" altLang="zh-TW" sz="2400" b="1" dirty="0" smtClean="0"/>
              <a:t>輸入</a:t>
            </a:r>
            <a:r>
              <a:rPr lang="zh-TW" altLang="zh-TW" sz="2400" b="1" dirty="0"/>
              <a:t>層有</a:t>
            </a:r>
            <a:r>
              <a:rPr lang="en-US" altLang="zh-TW" sz="2400" b="1" dirty="0"/>
              <a:t>1</a:t>
            </a:r>
            <a:r>
              <a:rPr lang="zh-TW" altLang="zh-TW" sz="2400" b="1" dirty="0"/>
              <a:t>個</a:t>
            </a:r>
            <a:r>
              <a:rPr lang="zh-TW" altLang="zh-TW" sz="2400" b="1" dirty="0" smtClean="0"/>
              <a:t>節點</a:t>
            </a:r>
            <a:r>
              <a:rPr lang="en-US" altLang="zh-TW" sz="2400" b="1" dirty="0" smtClean="0"/>
              <a:t/>
            </a:r>
            <a:br>
              <a:rPr lang="en-US" altLang="zh-TW" sz="2400" b="1" dirty="0" smtClean="0"/>
            </a:br>
            <a:r>
              <a:rPr lang="zh-TW" altLang="zh-TW" sz="2400" b="1" dirty="0" smtClean="0"/>
              <a:t>隱藏層有</a:t>
            </a:r>
            <a:r>
              <a:rPr lang="en-US" altLang="zh-TW" sz="2400" b="1" dirty="0"/>
              <a:t>64</a:t>
            </a:r>
            <a:r>
              <a:rPr lang="zh-TW" altLang="zh-TW" sz="2400" b="1" dirty="0"/>
              <a:t>個</a:t>
            </a:r>
            <a:r>
              <a:rPr lang="zh-TW" altLang="zh-TW" sz="2400" b="1" dirty="0" smtClean="0"/>
              <a:t>節點</a:t>
            </a:r>
            <a:r>
              <a:rPr lang="en-US" altLang="zh-TW" sz="2400" b="1" dirty="0" smtClean="0"/>
              <a:t/>
            </a:r>
            <a:br>
              <a:rPr lang="en-US" altLang="zh-TW" sz="2400" b="1" dirty="0" smtClean="0"/>
            </a:br>
            <a:r>
              <a:rPr lang="zh-TW" altLang="zh-TW" sz="2400" b="1" dirty="0" smtClean="0"/>
              <a:t>輸出</a:t>
            </a:r>
            <a:r>
              <a:rPr lang="zh-TW" altLang="zh-TW" sz="2400" b="1" dirty="0"/>
              <a:t>層有</a:t>
            </a:r>
            <a:r>
              <a:rPr lang="en-US" altLang="zh-TW" sz="2400" b="1" dirty="0"/>
              <a:t>50</a:t>
            </a:r>
            <a:r>
              <a:rPr lang="zh-TW" altLang="zh-TW" sz="2400" b="1" dirty="0"/>
              <a:t>個</a:t>
            </a:r>
            <a:r>
              <a:rPr lang="zh-TW" altLang="zh-TW" sz="2400" b="1" dirty="0" smtClean="0"/>
              <a:t>節點</a:t>
            </a:r>
            <a:endParaRPr lang="zh-TW" altLang="zh-TW" sz="2400" dirty="0"/>
          </a:p>
          <a:p>
            <a:endParaRPr lang="zh-TW" altLang="zh-TW" sz="2400" dirty="0"/>
          </a:p>
        </p:txBody>
      </p:sp>
      <p:pic>
        <p:nvPicPr>
          <p:cNvPr id="14" name="圖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9372" y="1305009"/>
            <a:ext cx="5681758" cy="3656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682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/>
          <p:cNvSpPr txBox="1"/>
          <p:nvPr/>
        </p:nvSpPr>
        <p:spPr>
          <a:xfrm>
            <a:off x="0" y="6389066"/>
            <a:ext cx="3872827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高雄女中新興科技區域推廣中心</a:t>
            </a:r>
            <a:endParaRPr lang="zh-TW" altLang="en-US" sz="2000" dirty="0">
              <a:solidFill>
                <a:srgbClr val="0070C0"/>
              </a:solidFill>
            </a:endParaRPr>
          </a:p>
        </p:txBody>
      </p:sp>
      <p:cxnSp>
        <p:nvCxnSpPr>
          <p:cNvPr id="6" name="直線接點 5"/>
          <p:cNvCxnSpPr/>
          <p:nvPr/>
        </p:nvCxnSpPr>
        <p:spPr>
          <a:xfrm>
            <a:off x="0" y="6389066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圖片 7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27" y="2027517"/>
            <a:ext cx="5773465" cy="3944248"/>
          </a:xfrm>
          <a:prstGeom prst="rect">
            <a:avLst/>
          </a:prstGeom>
        </p:spPr>
      </p:pic>
      <p:pic>
        <p:nvPicPr>
          <p:cNvPr id="9" name="圖片 8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5759" y="2027517"/>
            <a:ext cx="5864927" cy="3944248"/>
          </a:xfrm>
          <a:prstGeom prst="rect">
            <a:avLst/>
          </a:prstGeom>
        </p:spPr>
      </p:pic>
      <p:sp>
        <p:nvSpPr>
          <p:cNvPr id="10" name="Google Shape;355;p23"/>
          <p:cNvSpPr/>
          <p:nvPr/>
        </p:nvSpPr>
        <p:spPr>
          <a:xfrm>
            <a:off x="3560063" y="121354"/>
            <a:ext cx="8214841" cy="535167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1B617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zh-TW" altLang="zh-TW" sz="28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利用</a:t>
            </a:r>
            <a:r>
              <a:rPr lang="en-US" altLang="zh-TW" sz="28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RNN</a:t>
            </a:r>
            <a:r>
              <a:rPr lang="zh-TW" altLang="en-US" sz="28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28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GRU</a:t>
            </a:r>
            <a:r>
              <a:rPr lang="zh-TW" altLang="en-US" sz="28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28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LSTM</a:t>
            </a:r>
            <a:r>
              <a:rPr lang="zh-TW" altLang="zh-TW" sz="28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預測</a:t>
            </a:r>
            <a:r>
              <a:rPr lang="zh-TW" altLang="zh-TW" sz="28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波動的變化趨勢</a:t>
            </a:r>
            <a:endParaRPr lang="zh-TW" altLang="en-US" sz="28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1" name="群組 10"/>
          <p:cNvGrpSpPr/>
          <p:nvPr/>
        </p:nvGrpSpPr>
        <p:grpSpPr>
          <a:xfrm>
            <a:off x="104931" y="121354"/>
            <a:ext cx="3455134" cy="569762"/>
            <a:chOff x="104930" y="121340"/>
            <a:chExt cx="5021705" cy="660319"/>
          </a:xfrm>
        </p:grpSpPr>
        <p:sp>
          <p:nvSpPr>
            <p:cNvPr id="12" name="綵帶 (向上) 11"/>
            <p:cNvSpPr/>
            <p:nvPr/>
          </p:nvSpPr>
          <p:spPr>
            <a:xfrm>
              <a:off x="104930" y="122092"/>
              <a:ext cx="5021705" cy="659567"/>
            </a:xfrm>
            <a:prstGeom prst="ribbon2">
              <a:avLst>
                <a:gd name="adj1" fmla="val 5303"/>
                <a:gd name="adj2" fmla="val 70628"/>
              </a:avLst>
            </a:pr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文字方塊 12"/>
            <p:cNvSpPr txBox="1"/>
            <p:nvPr/>
          </p:nvSpPr>
          <p:spPr>
            <a:xfrm>
              <a:off x="794477" y="121340"/>
              <a:ext cx="3642609" cy="6063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b="1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實</a:t>
              </a:r>
              <a:r>
                <a:rPr lang="zh-TW" altLang="en-US" sz="2800" b="1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作</a:t>
              </a:r>
              <a:r>
                <a:rPr lang="en-US" altLang="zh-TW" sz="2800" b="1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6-1</a:t>
              </a:r>
              <a:endParaRPr lang="zh-TW" altLang="en-US" sz="28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381711" y="796411"/>
            <a:ext cx="1029198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buFont typeface="Wingdings" panose="05000000000000000000" pitchFamily="2" charset="2"/>
              <a:buChar char="n"/>
            </a:pPr>
            <a:r>
              <a:rPr lang="zh-TW" altLang="zh-TW" sz="2400" b="1" dirty="0" smtClean="0"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以</a:t>
            </a:r>
            <a:r>
              <a:rPr lang="zh-TW" altLang="zh-TW" sz="2400" b="1" dirty="0"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動畫顯示連續</a:t>
            </a:r>
            <a:r>
              <a:rPr lang="en-US" altLang="zh-TW" sz="2400" b="1" dirty="0"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100</a:t>
            </a:r>
            <a:r>
              <a:rPr lang="zh-TW" altLang="zh-TW" sz="2400" b="1" dirty="0"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個時序資料經模型預測的</a:t>
            </a:r>
            <a:r>
              <a:rPr lang="en-US" altLang="zh-TW" sz="2400" b="1" dirty="0"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50</a:t>
            </a:r>
            <a:r>
              <a:rPr lang="zh-TW" altLang="zh-TW" sz="2400" b="1" dirty="0"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個輸出值和實際值間的差異，如右圖。</a:t>
            </a:r>
            <a:endParaRPr lang="zh-TW" altLang="zh-TW" sz="24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166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4"/>
          <p:cNvPicPr preferRelativeResize="0"/>
          <p:nvPr/>
        </p:nvPicPr>
        <p:blipFill rotWithShape="1">
          <a:blip r:embed="rId3">
            <a:alphaModFix/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3232449" y="645084"/>
            <a:ext cx="7142039" cy="5332092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4"/>
          <p:cNvSpPr/>
          <p:nvPr/>
        </p:nvSpPr>
        <p:spPr>
          <a:xfrm>
            <a:off x="3510844" y="982128"/>
            <a:ext cx="6558845" cy="3285066"/>
          </a:xfrm>
          <a:prstGeom prst="rect">
            <a:avLst/>
          </a:prstGeom>
          <a:solidFill>
            <a:srgbClr val="B0DEEE"/>
          </a:solidFill>
          <a:ln w="12700" cap="flat" cmpd="sng">
            <a:solidFill>
              <a:srgbClr val="1B617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zh-TW" altLang="en-US" sz="6000" b="1" dirty="0" smtClean="0">
                <a:solidFill>
                  <a:schemeClr val="accent6">
                    <a:lumMod val="90000"/>
                    <a:lumOff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門控迴圈單元（</a:t>
            </a:r>
            <a:r>
              <a:rPr lang="en-US" altLang="zh-TW" sz="6000" b="1" dirty="0" smtClean="0">
                <a:solidFill>
                  <a:schemeClr val="accent6">
                    <a:lumMod val="90000"/>
                    <a:lumOff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GRU</a:t>
            </a:r>
            <a:r>
              <a:rPr lang="zh-TW" altLang="en-US" sz="6000" b="1" dirty="0">
                <a:solidFill>
                  <a:schemeClr val="accent6">
                    <a:lumMod val="90000"/>
                    <a:lumOff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</a:p>
        </p:txBody>
      </p:sp>
      <p:sp>
        <p:nvSpPr>
          <p:cNvPr id="187" name="Google Shape;187;p4"/>
          <p:cNvSpPr/>
          <p:nvPr/>
        </p:nvSpPr>
        <p:spPr>
          <a:xfrm>
            <a:off x="252812" y="2163394"/>
            <a:ext cx="3772522" cy="3772522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rgbClr val="1B617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8" name="Google Shape;188;p4"/>
          <p:cNvSpPr txBox="1"/>
          <p:nvPr/>
        </p:nvSpPr>
        <p:spPr>
          <a:xfrm>
            <a:off x="108651" y="3326379"/>
            <a:ext cx="2818999" cy="163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0000" b="1" dirty="0" smtClean="0">
                <a:solidFill>
                  <a:srgbClr val="B0DEEE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單元</a:t>
            </a:r>
            <a:endParaRPr sz="10000" b="1" dirty="0">
              <a:solidFill>
                <a:srgbClr val="B0DEEE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89" name="Google Shape;189;p4"/>
          <p:cNvSpPr txBox="1"/>
          <p:nvPr/>
        </p:nvSpPr>
        <p:spPr>
          <a:xfrm>
            <a:off x="2679272" y="2849326"/>
            <a:ext cx="831572" cy="24006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0" dirty="0" smtClean="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2</a:t>
            </a:r>
            <a:endParaRPr sz="15000" dirty="0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91" name="Google Shape;191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155289" y="1698180"/>
            <a:ext cx="3036711" cy="5133987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313;p18"/>
          <p:cNvSpPr txBox="1"/>
          <p:nvPr/>
        </p:nvSpPr>
        <p:spPr>
          <a:xfrm>
            <a:off x="0" y="6389066"/>
            <a:ext cx="3872827" cy="40011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 b="1" dirty="0">
                <a:solidFill>
                  <a:srgbClr val="0070C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高雄女中新興科技區域推廣中心</a:t>
            </a:r>
            <a:endParaRPr sz="2000" dirty="0">
              <a:solidFill>
                <a:srgbClr val="0070C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482241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字方塊 7"/>
          <p:cNvSpPr txBox="1"/>
          <p:nvPr/>
        </p:nvSpPr>
        <p:spPr>
          <a:xfrm>
            <a:off x="0" y="6389066"/>
            <a:ext cx="3872827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高雄女中新興科技區域推廣中心</a:t>
            </a:r>
            <a:endParaRPr lang="zh-TW" altLang="en-US" sz="2000" dirty="0">
              <a:solidFill>
                <a:srgbClr val="0070C0"/>
              </a:solidFill>
            </a:endParaRPr>
          </a:p>
        </p:txBody>
      </p:sp>
      <p:cxnSp>
        <p:nvCxnSpPr>
          <p:cNvPr id="9" name="直線接點 8"/>
          <p:cNvCxnSpPr/>
          <p:nvPr/>
        </p:nvCxnSpPr>
        <p:spPr>
          <a:xfrm>
            <a:off x="0" y="6389066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6" name="表格 9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3398016"/>
              </p:ext>
            </p:extLst>
          </p:nvPr>
        </p:nvGraphicFramePr>
        <p:xfrm>
          <a:off x="312788" y="750578"/>
          <a:ext cx="11522860" cy="55963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14289">
                  <a:extLst>
                    <a:ext uri="{9D8B030D-6E8A-4147-A177-3AD203B41FA5}">
                      <a16:colId xmlns:a16="http://schemas.microsoft.com/office/drawing/2014/main" val="1131489457"/>
                    </a:ext>
                  </a:extLst>
                </a:gridCol>
                <a:gridCol w="6208571">
                  <a:extLst>
                    <a:ext uri="{9D8B030D-6E8A-4147-A177-3AD203B41FA5}">
                      <a16:colId xmlns:a16="http://schemas.microsoft.com/office/drawing/2014/main" val="1265577138"/>
                    </a:ext>
                  </a:extLst>
                </a:gridCol>
              </a:tblGrid>
              <a:tr h="440103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1" dirty="0" smtClean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簡單</a:t>
                      </a:r>
                      <a:r>
                        <a:rPr lang="en-US" altLang="zh-TW" sz="2400" b="1" dirty="0" smtClean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RNN</a:t>
                      </a:r>
                      <a:endParaRPr lang="zh-TW" alt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 smtClean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GRU</a:t>
                      </a:r>
                      <a:endParaRPr lang="zh-TW" alt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6391907"/>
                  </a:ext>
                </a:extLst>
              </a:tr>
              <a:tr h="3579504">
                <a:tc>
                  <a:txBody>
                    <a:bodyPr/>
                    <a:lstStyle/>
                    <a:p>
                      <a:endParaRPr lang="en-US" altLang="zh-TW" dirty="0" smtClean="0"/>
                    </a:p>
                    <a:p>
                      <a:endParaRPr lang="en-US" altLang="zh-TW" dirty="0" smtClean="0"/>
                    </a:p>
                    <a:p>
                      <a:endParaRPr lang="en-US" altLang="zh-TW" dirty="0" smtClean="0"/>
                    </a:p>
                    <a:p>
                      <a:endParaRPr lang="en-US" altLang="zh-TW" dirty="0" smtClean="0"/>
                    </a:p>
                    <a:p>
                      <a:endParaRPr lang="en-US" altLang="zh-TW" dirty="0" smtClean="0"/>
                    </a:p>
                    <a:p>
                      <a:endParaRPr lang="en-US" altLang="zh-TW" dirty="0" smtClean="0"/>
                    </a:p>
                    <a:p>
                      <a:endParaRPr lang="en-US" altLang="zh-TW" dirty="0" smtClean="0"/>
                    </a:p>
                    <a:p>
                      <a:endParaRPr lang="en-US" altLang="zh-TW" dirty="0" smtClean="0"/>
                    </a:p>
                    <a:p>
                      <a:endParaRPr lang="en-US" altLang="zh-TW" dirty="0" smtClean="0"/>
                    </a:p>
                    <a:p>
                      <a:endParaRPr lang="en-US" altLang="zh-TW" dirty="0" smtClean="0"/>
                    </a:p>
                    <a:p>
                      <a:endParaRPr lang="en-US" altLang="zh-TW" dirty="0" smtClean="0"/>
                    </a:p>
                    <a:p>
                      <a:endParaRPr lang="en-US" altLang="zh-TW" dirty="0" smtClean="0"/>
                    </a:p>
                    <a:p>
                      <a:endParaRPr lang="en-US" altLang="zh-TW" dirty="0" smtClean="0"/>
                    </a:p>
                    <a:p>
                      <a:endParaRPr lang="en-US" altLang="zh-TW" dirty="0" smtClean="0"/>
                    </a:p>
                    <a:p>
                      <a:endParaRPr lang="en-US" altLang="zh-TW" dirty="0" smtClean="0"/>
                    </a:p>
                    <a:p>
                      <a:endParaRPr lang="en-US" altLang="zh-TW" dirty="0" smtClean="0"/>
                    </a:p>
                    <a:p>
                      <a:endParaRPr lang="en-US" altLang="zh-TW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3112885"/>
                  </a:ext>
                </a:extLst>
              </a:tr>
              <a:tr h="14206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2400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隱藏層狀態，隨時間序列推移，只能</a:t>
                      </a:r>
                      <a:endParaRPr lang="en-US" altLang="zh-TW" sz="2400" b="1" dirty="0" smtClean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2400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存放短期記憶。</a:t>
                      </a:r>
                      <a:endParaRPr lang="en-US" altLang="zh-TW" sz="2400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2400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隱藏層狀態，同時存放短期和長期記憶。</a:t>
                      </a:r>
                      <a:endParaRPr lang="en-US" altLang="zh-TW" sz="2400" b="1" dirty="0" smtClean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2400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利用門控</a:t>
                      </a:r>
                      <a:r>
                        <a:rPr lang="zh-CN" altLang="en-US" sz="2400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機制來確定何時更新</a:t>
                      </a:r>
                      <a:r>
                        <a:rPr lang="zh-TW" altLang="en-US" sz="2400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記憶</a:t>
                      </a:r>
                      <a:r>
                        <a:rPr lang="zh-CN" altLang="en-US" sz="2400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， 以及時重置</a:t>
                      </a:r>
                      <a:r>
                        <a:rPr lang="zh-TW" altLang="en-US" sz="2400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記憶</a:t>
                      </a:r>
                      <a:r>
                        <a:rPr lang="zh-CN" altLang="en-US" sz="2400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狀態</a:t>
                      </a:r>
                      <a:r>
                        <a:rPr lang="zh-TW" altLang="en-US" sz="2400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。</a:t>
                      </a:r>
                      <a:endParaRPr lang="zh-TW" alt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2677007"/>
                  </a:ext>
                </a:extLst>
              </a:tr>
            </a:tbl>
          </a:graphicData>
        </a:graphic>
      </p:graphicFrame>
      <p:grpSp>
        <p:nvGrpSpPr>
          <p:cNvPr id="93" name="群組 92"/>
          <p:cNvGrpSpPr/>
          <p:nvPr/>
        </p:nvGrpSpPr>
        <p:grpSpPr>
          <a:xfrm>
            <a:off x="2932463" y="122835"/>
            <a:ext cx="6283511" cy="560398"/>
            <a:chOff x="104932" y="122092"/>
            <a:chExt cx="3934334" cy="659567"/>
          </a:xfrm>
        </p:grpSpPr>
        <p:sp>
          <p:nvSpPr>
            <p:cNvPr id="94" name="綵帶 (向上) 93"/>
            <p:cNvSpPr/>
            <p:nvPr/>
          </p:nvSpPr>
          <p:spPr>
            <a:xfrm>
              <a:off x="104932" y="122092"/>
              <a:ext cx="3934334" cy="659567"/>
            </a:xfrm>
            <a:prstGeom prst="ribbon2">
              <a:avLst>
                <a:gd name="adj1" fmla="val 5303"/>
                <a:gd name="adj2" fmla="val 70628"/>
              </a:avLst>
            </a:prstGeom>
            <a:gradFill flip="none" rotWithShape="1">
              <a:gsLst>
                <a:gs pos="0">
                  <a:schemeClr val="accent1">
                    <a:shade val="30000"/>
                    <a:satMod val="115000"/>
                  </a:schemeClr>
                </a:gs>
                <a:gs pos="50000">
                  <a:schemeClr val="accent1">
                    <a:shade val="67500"/>
                    <a:satMod val="115000"/>
                  </a:schemeClr>
                </a:gs>
                <a:gs pos="100000">
                  <a:schemeClr val="accent1">
                    <a:shade val="100000"/>
                    <a:satMod val="11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5" name="文字方塊 94"/>
            <p:cNvSpPr txBox="1"/>
            <p:nvPr/>
          </p:nvSpPr>
          <p:spPr>
            <a:xfrm>
              <a:off x="779488" y="195580"/>
              <a:ext cx="2687238" cy="5433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/>
              <a:r>
                <a:rPr lang="en-US" altLang="zh-TW" sz="2400" b="1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GRU</a:t>
              </a:r>
              <a:r>
                <a:rPr lang="zh-TW" altLang="en-US" sz="2400" b="1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和簡單</a:t>
              </a:r>
              <a:r>
                <a:rPr lang="en-US" altLang="zh-TW" sz="2400" b="1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RNN</a:t>
              </a:r>
              <a:r>
                <a:rPr lang="zh-TW" altLang="en-US" sz="2400" b="1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的比較</a:t>
              </a:r>
              <a:endParaRPr lang="en-US" altLang="zh-TW" sz="2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aphicFrame>
        <p:nvGraphicFramePr>
          <p:cNvPr id="100" name="物件 9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62560562"/>
              </p:ext>
            </p:extLst>
          </p:nvPr>
        </p:nvGraphicFramePr>
        <p:xfrm>
          <a:off x="603250" y="1319690"/>
          <a:ext cx="4171950" cy="34927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295" name="Bitmap Image" r:id="rId3" imgW="4915080" imgH="4114800" progId="PBrush">
                  <p:embed/>
                </p:oleObj>
              </mc:Choice>
              <mc:Fallback>
                <p:oleObj name="Bitmap Image" r:id="rId3" imgW="4915080" imgH="411480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03250" y="1319690"/>
                        <a:ext cx="4171950" cy="34927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1" name="物件 10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1992759"/>
              </p:ext>
            </p:extLst>
          </p:nvPr>
        </p:nvGraphicFramePr>
        <p:xfrm>
          <a:off x="6259513" y="1305476"/>
          <a:ext cx="4764087" cy="35070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296" name="Bitmap Image" r:id="rId5" imgW="5667480" imgH="4172040" progId="PBrush">
                  <p:embed/>
                </p:oleObj>
              </mc:Choice>
              <mc:Fallback>
                <p:oleObj name="Bitmap Image" r:id="rId5" imgW="5667480" imgH="417204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259513" y="1305476"/>
                        <a:ext cx="4764087" cy="350700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311366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直線接點 55"/>
          <p:cNvCxnSpPr/>
          <p:nvPr/>
        </p:nvCxnSpPr>
        <p:spPr>
          <a:xfrm flipV="1">
            <a:off x="2739738" y="4568484"/>
            <a:ext cx="0" cy="557846"/>
          </a:xfrm>
          <a:prstGeom prst="line">
            <a:avLst/>
          </a:prstGeom>
          <a:ln w="635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接點 63"/>
          <p:cNvCxnSpPr/>
          <p:nvPr/>
        </p:nvCxnSpPr>
        <p:spPr>
          <a:xfrm flipV="1">
            <a:off x="2739738" y="5158791"/>
            <a:ext cx="0" cy="557846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3"/>
          <p:cNvSpPr/>
          <p:nvPr/>
        </p:nvSpPr>
        <p:spPr>
          <a:xfrm>
            <a:off x="226358" y="745672"/>
            <a:ext cx="11775142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門控機制：參酌要考慮的記憶資料</a:t>
            </a:r>
            <a:r>
              <a:rPr lang="en-US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H</a:t>
            </a:r>
            <a:r>
              <a:rPr lang="en-US" altLang="zh-TW" sz="2400" b="1" baseline="-25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t-1</a:t>
            </a: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和當前資料</a:t>
            </a:r>
            <a:r>
              <a:rPr lang="en-US" altLang="zh-TW" sz="2400" b="1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X</a:t>
            </a:r>
            <a:r>
              <a:rPr lang="en-US" altLang="zh-TW" sz="2400" b="1" baseline="-25000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t</a:t>
            </a: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來產生一個數值，再經過</a:t>
            </a:r>
            <a:r>
              <a:rPr lang="en-US" altLang="zh-CN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sigmoid</a:t>
            </a: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函數轉換數值為</a:t>
            </a:r>
            <a:r>
              <a:rPr lang="en-US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0~1</a:t>
            </a: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之間，做為門控輸出。</a:t>
            </a:r>
            <a:endParaRPr lang="en-US" altLang="zh-TW" sz="24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Wingdings" panose="05000000000000000000" pitchFamily="2" charset="2"/>
              <a:buChar char="n"/>
            </a:pP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將要控制的資料去乘以這個數值，藉以調整資料要保留</a:t>
            </a:r>
            <a:r>
              <a:rPr lang="en-US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通過</a:t>
            </a:r>
            <a:r>
              <a:rPr lang="en-US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的比重。</a:t>
            </a:r>
            <a:endParaRPr lang="en-US" altLang="zh-TW" sz="24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2"/>
            <a:r>
              <a:rPr lang="en-US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	</a:t>
            </a:r>
            <a:r>
              <a:rPr lang="en-US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</a:t>
            </a: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若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門控輸出為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0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，則要控制的資料會被清除</a:t>
            </a: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24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2"/>
            <a:r>
              <a:rPr lang="en-US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	</a:t>
            </a:r>
            <a:r>
              <a:rPr lang="en-US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</a:t>
            </a: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若門控輸出為</a:t>
            </a:r>
            <a:r>
              <a:rPr lang="en-US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，則要控制的資料會被完全保留。</a:t>
            </a:r>
            <a:endParaRPr lang="en-US" altLang="zh-TW" sz="24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lvl="2" indent="-342900">
              <a:buFont typeface="Wingdings" panose="05000000000000000000" pitchFamily="2" charset="2"/>
              <a:buChar char="n"/>
            </a:pPr>
            <a:r>
              <a:rPr lang="zh-TW" altLang="en-US" sz="2400" b="1" dirty="0">
                <a:solidFill>
                  <a:schemeClr val="tx1"/>
                </a:solidFill>
              </a:rPr>
              <a:t>門控權重</a:t>
            </a:r>
            <a:r>
              <a:rPr lang="en-US" altLang="zh-TW" sz="2400" b="1" dirty="0" smtClean="0">
                <a:solidFill>
                  <a:schemeClr val="tx1"/>
                </a:solidFill>
              </a:rPr>
              <a:t>W</a:t>
            </a:r>
            <a:r>
              <a:rPr lang="en-US" altLang="zh-TW" sz="2400" b="1" baseline="-25000" dirty="0" smtClean="0">
                <a:solidFill>
                  <a:schemeClr val="tx1"/>
                </a:solidFill>
              </a:rPr>
              <a:t>HG</a:t>
            </a:r>
            <a:r>
              <a:rPr lang="zh-TW" altLang="en-US" sz="2400" b="1" dirty="0" smtClean="0">
                <a:solidFill>
                  <a:schemeClr val="tx1"/>
                </a:solidFill>
              </a:rPr>
              <a:t>、</a:t>
            </a:r>
            <a:r>
              <a:rPr lang="en-US" altLang="zh-TW" sz="2400" b="1" dirty="0" smtClean="0">
                <a:solidFill>
                  <a:schemeClr val="tx1"/>
                </a:solidFill>
              </a:rPr>
              <a:t>W</a:t>
            </a:r>
            <a:r>
              <a:rPr lang="en-US" altLang="zh-TW" sz="2400" b="1" baseline="-25000" dirty="0" smtClean="0">
                <a:solidFill>
                  <a:schemeClr val="tx1"/>
                </a:solidFill>
              </a:rPr>
              <a:t>XG</a:t>
            </a:r>
            <a:r>
              <a:rPr lang="zh-TW" altLang="en-US" sz="2400" b="1" dirty="0" smtClean="0">
                <a:solidFill>
                  <a:schemeClr val="tx1"/>
                </a:solidFill>
              </a:rPr>
              <a:t>和偏值</a:t>
            </a:r>
            <a:r>
              <a:rPr lang="en-US" altLang="zh-TW" sz="2400" b="1" dirty="0" smtClean="0">
                <a:solidFill>
                  <a:schemeClr val="tx1"/>
                </a:solidFill>
              </a:rPr>
              <a:t>B</a:t>
            </a:r>
            <a:r>
              <a:rPr lang="en-US" altLang="zh-TW" sz="2400" b="1" baseline="-25000" dirty="0" smtClean="0">
                <a:solidFill>
                  <a:schemeClr val="tx1"/>
                </a:solidFill>
              </a:rPr>
              <a:t>G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在</a:t>
            </a: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訓練過程中透過優化法做調整。</a:t>
            </a:r>
            <a:endParaRPr lang="zh-TW" altLang="en-US" sz="2400" b="1" baseline="-25000" dirty="0">
              <a:solidFill>
                <a:schemeClr val="tx1"/>
              </a:solidFill>
            </a:endParaRPr>
          </a:p>
          <a:p>
            <a:pPr marL="342900" lvl="2" indent="-342900">
              <a:buFont typeface="Wingdings" panose="05000000000000000000" pitchFamily="2" charset="2"/>
              <a:buChar char="n"/>
            </a:pPr>
            <a:endParaRPr lang="en-US" altLang="zh-CN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241122" y="4286413"/>
            <a:ext cx="2974852" cy="19867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26" name="直線接點 25"/>
          <p:cNvCxnSpPr/>
          <p:nvPr/>
        </p:nvCxnSpPr>
        <p:spPr>
          <a:xfrm>
            <a:off x="1150915" y="4568484"/>
            <a:ext cx="1629156" cy="0"/>
          </a:xfrm>
          <a:prstGeom prst="line">
            <a:avLst/>
          </a:prstGeom>
          <a:ln w="6032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接點 30"/>
          <p:cNvCxnSpPr/>
          <p:nvPr/>
        </p:nvCxnSpPr>
        <p:spPr>
          <a:xfrm flipH="1" flipV="1">
            <a:off x="1150916" y="3916916"/>
            <a:ext cx="7915" cy="651568"/>
          </a:xfrm>
          <a:prstGeom prst="line">
            <a:avLst/>
          </a:prstGeom>
          <a:ln w="635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矩形 32"/>
          <p:cNvSpPr/>
          <p:nvPr/>
        </p:nvSpPr>
        <p:spPr>
          <a:xfrm>
            <a:off x="123119" y="3506218"/>
            <a:ext cx="224399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2400" b="1" dirty="0">
                <a:solidFill>
                  <a:schemeClr val="accent2"/>
                </a:solidFill>
              </a:rPr>
              <a:t>隱藏層</a:t>
            </a:r>
            <a:r>
              <a:rPr lang="zh-TW" altLang="en-US" sz="2400" b="1" dirty="0" smtClean="0">
                <a:solidFill>
                  <a:schemeClr val="accent2"/>
                </a:solidFill>
              </a:rPr>
              <a:t>狀態</a:t>
            </a:r>
            <a:r>
              <a:rPr lang="en-US" altLang="zh-TW" sz="2400" b="1" dirty="0" smtClean="0">
                <a:solidFill>
                  <a:schemeClr val="accent2"/>
                </a:solidFill>
              </a:rPr>
              <a:t>H</a:t>
            </a:r>
            <a:r>
              <a:rPr lang="en-US" altLang="zh-TW" sz="2400" b="1" baseline="-25000" dirty="0" smtClean="0">
                <a:solidFill>
                  <a:schemeClr val="accent2"/>
                </a:solidFill>
              </a:rPr>
              <a:t>t-1</a:t>
            </a:r>
            <a:endParaRPr lang="zh-TW" altLang="en-US" sz="2400" b="1" baseline="-25000" dirty="0">
              <a:solidFill>
                <a:schemeClr val="accent2"/>
              </a:solidFill>
            </a:endParaRPr>
          </a:p>
        </p:txBody>
      </p:sp>
      <p:cxnSp>
        <p:nvCxnSpPr>
          <p:cNvPr id="38" name="直線接點 37"/>
          <p:cNvCxnSpPr>
            <a:endCxn id="7" idx="1"/>
          </p:cNvCxnSpPr>
          <p:nvPr/>
        </p:nvCxnSpPr>
        <p:spPr>
          <a:xfrm>
            <a:off x="994138" y="5133287"/>
            <a:ext cx="5246984" cy="587"/>
          </a:xfrm>
          <a:prstGeom prst="line">
            <a:avLst/>
          </a:prstGeom>
          <a:ln w="603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矩形 41"/>
          <p:cNvSpPr/>
          <p:nvPr/>
        </p:nvSpPr>
        <p:spPr>
          <a:xfrm>
            <a:off x="0" y="4894063"/>
            <a:ext cx="107007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2400" b="1" dirty="0" smtClean="0">
                <a:solidFill>
                  <a:schemeClr val="accent4"/>
                </a:solidFill>
              </a:rPr>
              <a:t>輸入</a:t>
            </a:r>
            <a:r>
              <a:rPr lang="en-US" altLang="zh-TW" sz="2400" b="1" dirty="0" err="1" smtClean="0">
                <a:solidFill>
                  <a:schemeClr val="accent4"/>
                </a:solidFill>
              </a:rPr>
              <a:t>X</a:t>
            </a:r>
            <a:r>
              <a:rPr lang="en-US" altLang="zh-TW" sz="2400" b="1" baseline="-25000" dirty="0" err="1" smtClean="0">
                <a:solidFill>
                  <a:schemeClr val="accent4"/>
                </a:solidFill>
              </a:rPr>
              <a:t>t</a:t>
            </a:r>
            <a:endParaRPr lang="zh-TW" altLang="en-US" sz="2400" b="1" baseline="-25000" dirty="0">
              <a:solidFill>
                <a:schemeClr val="accent4"/>
              </a:solidFill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1529253" y="4336216"/>
            <a:ext cx="961041" cy="46166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zh-TW" sz="2400" b="1" dirty="0" smtClean="0">
                <a:solidFill>
                  <a:schemeClr val="bg1"/>
                </a:solidFill>
              </a:rPr>
              <a:t>W</a:t>
            </a:r>
            <a:r>
              <a:rPr lang="en-US" altLang="zh-TW" sz="2400" b="1" baseline="-25000" dirty="0" smtClean="0">
                <a:solidFill>
                  <a:schemeClr val="bg1"/>
                </a:solidFill>
              </a:rPr>
              <a:t>HG</a:t>
            </a:r>
            <a:endParaRPr lang="zh-TW" altLang="en-US" sz="2400" b="1" baseline="-25000" dirty="0">
              <a:solidFill>
                <a:schemeClr val="bg1"/>
              </a:solidFill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1529253" y="4894064"/>
            <a:ext cx="961041" cy="46166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zh-TW" sz="2400" b="1" dirty="0" smtClean="0">
                <a:solidFill>
                  <a:schemeClr val="bg1"/>
                </a:solidFill>
              </a:rPr>
              <a:t>W</a:t>
            </a:r>
            <a:r>
              <a:rPr lang="en-US" altLang="zh-TW" sz="2400" b="1" baseline="-25000" dirty="0" smtClean="0">
                <a:solidFill>
                  <a:schemeClr val="bg1"/>
                </a:solidFill>
              </a:rPr>
              <a:t>XG</a:t>
            </a:r>
            <a:endParaRPr lang="zh-TW" altLang="en-US" sz="2400" b="1" baseline="-25000" dirty="0">
              <a:solidFill>
                <a:schemeClr val="bg1"/>
              </a:solidFill>
            </a:endParaRPr>
          </a:p>
        </p:txBody>
      </p:sp>
      <p:cxnSp>
        <p:nvCxnSpPr>
          <p:cNvPr id="45" name="直線接點 44"/>
          <p:cNvCxnSpPr/>
          <p:nvPr/>
        </p:nvCxnSpPr>
        <p:spPr>
          <a:xfrm>
            <a:off x="2425026" y="5682309"/>
            <a:ext cx="355045" cy="0"/>
          </a:xfrm>
          <a:prstGeom prst="line">
            <a:avLst/>
          </a:prstGeom>
          <a:ln w="603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矩形 46"/>
          <p:cNvSpPr/>
          <p:nvPr/>
        </p:nvSpPr>
        <p:spPr>
          <a:xfrm>
            <a:off x="1529253" y="5451912"/>
            <a:ext cx="961041" cy="46166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zh-TW" sz="2400" b="1" dirty="0" smtClean="0">
                <a:solidFill>
                  <a:schemeClr val="bg1"/>
                </a:solidFill>
              </a:rPr>
              <a:t>B</a:t>
            </a:r>
            <a:r>
              <a:rPr lang="en-US" altLang="zh-TW" sz="2400" b="1" baseline="-25000" dirty="0" smtClean="0">
                <a:solidFill>
                  <a:schemeClr val="bg1"/>
                </a:solidFill>
              </a:rPr>
              <a:t>G</a:t>
            </a:r>
            <a:endParaRPr lang="zh-TW" altLang="en-US" sz="2400" b="1" baseline="-25000" dirty="0">
              <a:solidFill>
                <a:schemeClr val="bg1"/>
              </a:solidFill>
            </a:endParaRPr>
          </a:p>
        </p:txBody>
      </p:sp>
      <p:cxnSp>
        <p:nvCxnSpPr>
          <p:cNvPr id="52" name="直線接點 51"/>
          <p:cNvCxnSpPr/>
          <p:nvPr/>
        </p:nvCxnSpPr>
        <p:spPr>
          <a:xfrm flipH="1" flipV="1">
            <a:off x="1158831" y="3967883"/>
            <a:ext cx="1" cy="303690"/>
          </a:xfrm>
          <a:prstGeom prst="line">
            <a:avLst/>
          </a:prstGeom>
          <a:ln w="63500">
            <a:solidFill>
              <a:schemeClr val="accent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接點 53"/>
          <p:cNvCxnSpPr/>
          <p:nvPr/>
        </p:nvCxnSpPr>
        <p:spPr>
          <a:xfrm>
            <a:off x="1245117" y="5124895"/>
            <a:ext cx="200187" cy="0"/>
          </a:xfrm>
          <a:prstGeom prst="line">
            <a:avLst/>
          </a:prstGeom>
          <a:ln w="60325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矩形 66"/>
          <p:cNvSpPr/>
          <p:nvPr/>
        </p:nvSpPr>
        <p:spPr>
          <a:xfrm>
            <a:off x="2807013" y="4556597"/>
            <a:ext cx="343410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2400" b="1" dirty="0" smtClean="0">
                <a:solidFill>
                  <a:schemeClr val="tx1"/>
                </a:solidFill>
              </a:rPr>
              <a:t>Z</a:t>
            </a:r>
            <a:r>
              <a:rPr lang="en-US" altLang="zh-TW" sz="2400" b="1" baseline="-25000" dirty="0" smtClean="0">
                <a:solidFill>
                  <a:schemeClr val="tx1"/>
                </a:solidFill>
              </a:rPr>
              <a:t>G</a:t>
            </a:r>
            <a:r>
              <a:rPr lang="en-US" altLang="zh-TW" sz="2400" b="1" dirty="0" smtClean="0">
                <a:solidFill>
                  <a:schemeClr val="tx1"/>
                </a:solidFill>
              </a:rPr>
              <a:t>=W</a:t>
            </a:r>
            <a:r>
              <a:rPr lang="en-US" altLang="zh-TW" sz="2400" b="1" baseline="-25000" dirty="0" smtClean="0">
                <a:solidFill>
                  <a:schemeClr val="tx1"/>
                </a:solidFill>
              </a:rPr>
              <a:t>HG</a:t>
            </a:r>
            <a:r>
              <a:rPr lang="en-US" altLang="zh-TW" sz="2400" b="1" dirty="0" smtClean="0">
                <a:solidFill>
                  <a:schemeClr val="tx1"/>
                </a:solidFill>
              </a:rPr>
              <a:t>H</a:t>
            </a:r>
            <a:r>
              <a:rPr lang="en-US" altLang="zh-TW" sz="2400" b="1" baseline="-25000" dirty="0" smtClean="0">
                <a:solidFill>
                  <a:schemeClr val="tx1"/>
                </a:solidFill>
              </a:rPr>
              <a:t>t-1</a:t>
            </a:r>
            <a:r>
              <a:rPr lang="en-US" altLang="zh-TW" sz="2400" b="1" dirty="0" smtClean="0">
                <a:solidFill>
                  <a:schemeClr val="tx1"/>
                </a:solidFill>
              </a:rPr>
              <a:t>+W</a:t>
            </a:r>
            <a:r>
              <a:rPr lang="en-US" altLang="zh-TW" sz="2400" b="1" baseline="-25000" dirty="0" smtClean="0">
                <a:solidFill>
                  <a:schemeClr val="tx1"/>
                </a:solidFill>
              </a:rPr>
              <a:t>XG</a:t>
            </a:r>
            <a:r>
              <a:rPr lang="en-US" altLang="zh-TW" sz="2400" b="1" dirty="0" smtClean="0">
                <a:solidFill>
                  <a:schemeClr val="tx1"/>
                </a:solidFill>
              </a:rPr>
              <a:t>X</a:t>
            </a:r>
            <a:r>
              <a:rPr lang="en-US" altLang="zh-TW" sz="2400" b="1" baseline="-25000" dirty="0" smtClean="0">
                <a:solidFill>
                  <a:schemeClr val="tx1"/>
                </a:solidFill>
              </a:rPr>
              <a:t>t</a:t>
            </a:r>
            <a:r>
              <a:rPr lang="en-US" altLang="zh-TW" sz="2400" b="1" dirty="0" smtClean="0">
                <a:solidFill>
                  <a:schemeClr val="tx1"/>
                </a:solidFill>
              </a:rPr>
              <a:t>+B</a:t>
            </a:r>
            <a:r>
              <a:rPr lang="en-US" altLang="zh-TW" sz="2400" b="1" baseline="-25000" dirty="0" smtClean="0">
                <a:solidFill>
                  <a:schemeClr val="tx1"/>
                </a:solidFill>
              </a:rPr>
              <a:t>G</a:t>
            </a:r>
            <a:endParaRPr lang="zh-TW" altLang="en-US" sz="2400" b="1" baseline="-25000" dirty="0">
              <a:solidFill>
                <a:schemeClr val="tx1"/>
              </a:solidFill>
            </a:endParaRPr>
          </a:p>
        </p:txBody>
      </p:sp>
      <p:grpSp>
        <p:nvGrpSpPr>
          <p:cNvPr id="2" name="群組 1"/>
          <p:cNvGrpSpPr/>
          <p:nvPr/>
        </p:nvGrpSpPr>
        <p:grpSpPr>
          <a:xfrm>
            <a:off x="6408802" y="4202159"/>
            <a:ext cx="2592744" cy="1747985"/>
            <a:chOff x="6623230" y="4733312"/>
            <a:chExt cx="2153264" cy="1451695"/>
          </a:xfrm>
        </p:grpSpPr>
        <p:cxnSp>
          <p:nvCxnSpPr>
            <p:cNvPr id="70" name="直線接點 69"/>
            <p:cNvCxnSpPr/>
            <p:nvPr/>
          </p:nvCxnSpPr>
          <p:spPr>
            <a:xfrm>
              <a:off x="6623230" y="5450804"/>
              <a:ext cx="2153264" cy="0"/>
            </a:xfrm>
            <a:prstGeom prst="line">
              <a:avLst/>
            </a:prstGeom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線接點 72"/>
            <p:cNvCxnSpPr/>
            <p:nvPr/>
          </p:nvCxnSpPr>
          <p:spPr>
            <a:xfrm>
              <a:off x="7699862" y="4834415"/>
              <a:ext cx="0" cy="1232778"/>
            </a:xfrm>
            <a:prstGeom prst="line">
              <a:avLst/>
            </a:prstGeom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手繪多邊形 75"/>
            <p:cNvSpPr/>
            <p:nvPr/>
          </p:nvSpPr>
          <p:spPr>
            <a:xfrm>
              <a:off x="6634293" y="5452270"/>
              <a:ext cx="1065570" cy="466191"/>
            </a:xfrm>
            <a:custGeom>
              <a:avLst/>
              <a:gdLst>
                <a:gd name="connsiteX0" fmla="*/ 0 w 1415846"/>
                <a:gd name="connsiteY0" fmla="*/ 648929 h 657941"/>
                <a:gd name="connsiteX1" fmla="*/ 1061884 w 1415846"/>
                <a:gd name="connsiteY1" fmla="*/ 567813 h 657941"/>
                <a:gd name="connsiteX2" fmla="*/ 1415846 w 1415846"/>
                <a:gd name="connsiteY2" fmla="*/ 0 h 657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15846" h="657941">
                  <a:moveTo>
                    <a:pt x="0" y="648929"/>
                  </a:moveTo>
                  <a:cubicBezTo>
                    <a:pt x="412955" y="662448"/>
                    <a:pt x="825910" y="675968"/>
                    <a:pt x="1061884" y="567813"/>
                  </a:cubicBezTo>
                  <a:cubicBezTo>
                    <a:pt x="1297858" y="459658"/>
                    <a:pt x="1356852" y="229829"/>
                    <a:pt x="1415846" y="0"/>
                  </a:cubicBezTo>
                </a:path>
              </a:pathLst>
            </a:custGeom>
            <a:noFill/>
            <a:ln w="635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0" name="手繪多邊形 79"/>
            <p:cNvSpPr/>
            <p:nvPr/>
          </p:nvSpPr>
          <p:spPr>
            <a:xfrm flipH="1" flipV="1">
              <a:off x="7699862" y="4983148"/>
              <a:ext cx="1065570" cy="466191"/>
            </a:xfrm>
            <a:custGeom>
              <a:avLst/>
              <a:gdLst>
                <a:gd name="connsiteX0" fmla="*/ 0 w 1415846"/>
                <a:gd name="connsiteY0" fmla="*/ 648929 h 657941"/>
                <a:gd name="connsiteX1" fmla="*/ 1061884 w 1415846"/>
                <a:gd name="connsiteY1" fmla="*/ 567813 h 657941"/>
                <a:gd name="connsiteX2" fmla="*/ 1415846 w 1415846"/>
                <a:gd name="connsiteY2" fmla="*/ 0 h 657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15846" h="657941">
                  <a:moveTo>
                    <a:pt x="0" y="648929"/>
                  </a:moveTo>
                  <a:cubicBezTo>
                    <a:pt x="412955" y="662448"/>
                    <a:pt x="825910" y="675968"/>
                    <a:pt x="1061884" y="567813"/>
                  </a:cubicBezTo>
                  <a:cubicBezTo>
                    <a:pt x="1297858" y="459658"/>
                    <a:pt x="1356852" y="229829"/>
                    <a:pt x="1415846" y="0"/>
                  </a:cubicBezTo>
                </a:path>
              </a:pathLst>
            </a:custGeom>
            <a:noFill/>
            <a:ln w="635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79" name="直線接點 78"/>
            <p:cNvCxnSpPr/>
            <p:nvPr/>
          </p:nvCxnSpPr>
          <p:spPr>
            <a:xfrm flipH="1">
              <a:off x="7688800" y="4945967"/>
              <a:ext cx="1076632" cy="0"/>
            </a:xfrm>
            <a:prstGeom prst="line">
              <a:avLst/>
            </a:prstGeom>
            <a:ln w="38100">
              <a:solidFill>
                <a:schemeClr val="tx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線接點 83"/>
            <p:cNvCxnSpPr/>
            <p:nvPr/>
          </p:nvCxnSpPr>
          <p:spPr>
            <a:xfrm flipH="1">
              <a:off x="6641666" y="5956468"/>
              <a:ext cx="1076632" cy="0"/>
            </a:xfrm>
            <a:prstGeom prst="line">
              <a:avLst/>
            </a:prstGeom>
            <a:ln w="38100">
              <a:solidFill>
                <a:schemeClr val="tx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文字方塊 80"/>
            <p:cNvSpPr txBox="1"/>
            <p:nvPr/>
          </p:nvSpPr>
          <p:spPr>
            <a:xfrm>
              <a:off x="7354736" y="4733312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400" b="1" dirty="0" smtClean="0">
                  <a:solidFill>
                    <a:srgbClr val="FFFF00"/>
                  </a:solidFill>
                </a:rPr>
                <a:t>1</a:t>
              </a:r>
              <a:endParaRPr lang="zh-TW" altLang="en-US" sz="2400" b="1" dirty="0">
                <a:solidFill>
                  <a:srgbClr val="FFFF00"/>
                </a:solidFill>
              </a:endParaRPr>
            </a:p>
          </p:txBody>
        </p:sp>
        <p:sp>
          <p:nvSpPr>
            <p:cNvPr id="86" name="文字方塊 85"/>
            <p:cNvSpPr txBox="1"/>
            <p:nvPr/>
          </p:nvSpPr>
          <p:spPr>
            <a:xfrm>
              <a:off x="7710924" y="5723342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400" b="1" dirty="0" smtClean="0">
                  <a:solidFill>
                    <a:srgbClr val="FFFF00"/>
                  </a:solidFill>
                </a:rPr>
                <a:t>0</a:t>
              </a:r>
              <a:endParaRPr lang="zh-TW" altLang="en-US" sz="2400" b="1" dirty="0">
                <a:solidFill>
                  <a:srgbClr val="FFFF00"/>
                </a:solidFill>
              </a:endParaRPr>
            </a:p>
          </p:txBody>
        </p:sp>
      </p:grpSp>
      <p:cxnSp>
        <p:nvCxnSpPr>
          <p:cNvPr id="83" name="直線單箭頭接點 82"/>
          <p:cNvCxnSpPr/>
          <p:nvPr/>
        </p:nvCxnSpPr>
        <p:spPr>
          <a:xfrm flipV="1">
            <a:off x="7713085" y="3578591"/>
            <a:ext cx="0" cy="623569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線單箭頭接點 88"/>
          <p:cNvCxnSpPr/>
          <p:nvPr/>
        </p:nvCxnSpPr>
        <p:spPr>
          <a:xfrm>
            <a:off x="4294525" y="3318195"/>
            <a:ext cx="3687097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矩形 95"/>
          <p:cNvSpPr/>
          <p:nvPr/>
        </p:nvSpPr>
        <p:spPr>
          <a:xfrm>
            <a:off x="4083052" y="3070732"/>
            <a:ext cx="2003402" cy="4616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zh-TW" altLang="en-US" sz="24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被控制資料</a:t>
            </a:r>
            <a:endParaRPr lang="zh-TW" altLang="en-US" sz="2400" b="1" baseline="-25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97" name="直線單箭頭接點 96"/>
          <p:cNvCxnSpPr/>
          <p:nvPr/>
        </p:nvCxnSpPr>
        <p:spPr>
          <a:xfrm>
            <a:off x="6385108" y="3321454"/>
            <a:ext cx="5587154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橢圓 89"/>
          <p:cNvSpPr/>
          <p:nvPr/>
        </p:nvSpPr>
        <p:spPr>
          <a:xfrm>
            <a:off x="7455251" y="3036524"/>
            <a:ext cx="534282" cy="5342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/>
              <a:t>X</a:t>
            </a:r>
            <a:endParaRPr lang="zh-TW" altLang="en-US" sz="2400" dirty="0"/>
          </a:p>
        </p:txBody>
      </p:sp>
      <p:sp>
        <p:nvSpPr>
          <p:cNvPr id="98" name="矩形 97"/>
          <p:cNvSpPr/>
          <p:nvPr/>
        </p:nvSpPr>
        <p:spPr>
          <a:xfrm>
            <a:off x="9116051" y="3079988"/>
            <a:ext cx="1405785" cy="4616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zh-TW" altLang="en-US" sz="24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通過資料</a:t>
            </a:r>
            <a:endParaRPr lang="zh-TW" altLang="en-US" sz="2400" b="1" baseline="-25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3" name="矩形 102"/>
          <p:cNvSpPr/>
          <p:nvPr/>
        </p:nvSpPr>
        <p:spPr>
          <a:xfrm>
            <a:off x="7691854" y="3747539"/>
            <a:ext cx="2168433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zh-TW" altLang="en-US" sz="2400" b="1" dirty="0" smtClean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保留比重</a:t>
            </a:r>
            <a:r>
              <a:rPr lang="en-US" altLang="zh-TW" sz="2400" b="1" dirty="0" smtClean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0~1</a:t>
            </a:r>
            <a:endParaRPr lang="zh-TW" altLang="en-US" sz="2400" b="1" baseline="-25000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4" name="矩形 103"/>
          <p:cNvSpPr/>
          <p:nvPr/>
        </p:nvSpPr>
        <p:spPr>
          <a:xfrm>
            <a:off x="4233553" y="5451476"/>
            <a:ext cx="2168433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zh-TW" altLang="en-US" sz="2400" b="1" dirty="0" smtClean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門控</a:t>
            </a:r>
            <a:r>
              <a:rPr lang="en-US" altLang="zh-TW" sz="2400" b="1" dirty="0" smtClean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Gate</a:t>
            </a:r>
            <a:endParaRPr lang="zh-TW" altLang="en-US" sz="2400" b="1" baseline="-25000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5" name="矩形 104"/>
          <p:cNvSpPr/>
          <p:nvPr/>
        </p:nvSpPr>
        <p:spPr>
          <a:xfrm>
            <a:off x="6560248" y="5716637"/>
            <a:ext cx="2168433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zh-CN" sz="2800" b="1" dirty="0" smtClean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Sigmoid</a:t>
            </a:r>
            <a:r>
              <a:rPr lang="en-US" altLang="zh-TW" sz="2800" b="1" dirty="0" smtClean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(Z</a:t>
            </a:r>
            <a:r>
              <a:rPr lang="en-US" altLang="zh-TW" sz="2800" b="1" baseline="-25000" dirty="0" smtClean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</a:t>
            </a:r>
            <a:r>
              <a:rPr lang="en-US" altLang="zh-TW" sz="2800" b="1" dirty="0" smtClean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2800" b="1" baseline="-25000" dirty="0">
              <a:solidFill>
                <a:srgbClr val="FFFF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39" name="群組 38"/>
          <p:cNvGrpSpPr/>
          <p:nvPr/>
        </p:nvGrpSpPr>
        <p:grpSpPr>
          <a:xfrm>
            <a:off x="2932463" y="122835"/>
            <a:ext cx="6283511" cy="560398"/>
            <a:chOff x="104932" y="122092"/>
            <a:chExt cx="3934334" cy="659567"/>
          </a:xfrm>
        </p:grpSpPr>
        <p:sp>
          <p:nvSpPr>
            <p:cNvPr id="40" name="綵帶 (向上) 39"/>
            <p:cNvSpPr/>
            <p:nvPr/>
          </p:nvSpPr>
          <p:spPr>
            <a:xfrm>
              <a:off x="104932" y="122092"/>
              <a:ext cx="3934334" cy="659567"/>
            </a:xfrm>
            <a:prstGeom prst="ribbon2">
              <a:avLst>
                <a:gd name="adj1" fmla="val 5303"/>
                <a:gd name="adj2" fmla="val 70628"/>
              </a:avLst>
            </a:prstGeom>
            <a:gradFill flip="none" rotWithShape="1">
              <a:gsLst>
                <a:gs pos="0">
                  <a:schemeClr val="accent1">
                    <a:shade val="30000"/>
                    <a:satMod val="115000"/>
                  </a:schemeClr>
                </a:gs>
                <a:gs pos="50000">
                  <a:schemeClr val="accent1">
                    <a:shade val="67500"/>
                    <a:satMod val="115000"/>
                  </a:schemeClr>
                </a:gs>
                <a:gs pos="100000">
                  <a:schemeClr val="accent1">
                    <a:shade val="100000"/>
                    <a:satMod val="11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1" name="文字方塊 40"/>
            <p:cNvSpPr txBox="1"/>
            <p:nvPr/>
          </p:nvSpPr>
          <p:spPr>
            <a:xfrm>
              <a:off x="779488" y="195580"/>
              <a:ext cx="2687238" cy="5433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/>
              <a:r>
                <a:rPr lang="zh-TW" altLang="en-US" sz="2400" b="1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門控</a:t>
              </a:r>
              <a:r>
                <a:rPr lang="en-US" altLang="zh-TW" sz="2400" b="1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(Gate)</a:t>
              </a:r>
              <a:r>
                <a:rPr lang="zh-TW" altLang="en-US" sz="2400" b="1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機制</a:t>
              </a:r>
              <a:endParaRPr lang="en-US" altLang="zh-TW" sz="2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46" name="文字方塊 45"/>
          <p:cNvSpPr txBox="1"/>
          <p:nvPr/>
        </p:nvSpPr>
        <p:spPr>
          <a:xfrm>
            <a:off x="0" y="6389066"/>
            <a:ext cx="3872827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高雄女中新興科技區域推廣中心</a:t>
            </a:r>
            <a:endParaRPr lang="zh-TW" altLang="en-US" sz="2000" dirty="0">
              <a:solidFill>
                <a:srgbClr val="0070C0"/>
              </a:solidFill>
            </a:endParaRPr>
          </a:p>
        </p:txBody>
      </p:sp>
      <p:cxnSp>
        <p:nvCxnSpPr>
          <p:cNvPr id="48" name="直線接點 47"/>
          <p:cNvCxnSpPr/>
          <p:nvPr/>
        </p:nvCxnSpPr>
        <p:spPr>
          <a:xfrm>
            <a:off x="0" y="6389066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38659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圖片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0120" y="830055"/>
            <a:ext cx="3332900" cy="2483152"/>
          </a:xfrm>
          <a:prstGeom prst="rect">
            <a:avLst/>
          </a:prstGeom>
        </p:spPr>
      </p:pic>
      <p:grpSp>
        <p:nvGrpSpPr>
          <p:cNvPr id="93" name="群組 92"/>
          <p:cNvGrpSpPr/>
          <p:nvPr/>
        </p:nvGrpSpPr>
        <p:grpSpPr>
          <a:xfrm>
            <a:off x="2932463" y="122835"/>
            <a:ext cx="6283511" cy="560398"/>
            <a:chOff x="104932" y="122092"/>
            <a:chExt cx="3934334" cy="659567"/>
          </a:xfrm>
        </p:grpSpPr>
        <p:sp>
          <p:nvSpPr>
            <p:cNvPr id="94" name="綵帶 (向上) 93"/>
            <p:cNvSpPr/>
            <p:nvPr/>
          </p:nvSpPr>
          <p:spPr>
            <a:xfrm>
              <a:off x="104932" y="122092"/>
              <a:ext cx="3934334" cy="659567"/>
            </a:xfrm>
            <a:prstGeom prst="ribbon2">
              <a:avLst>
                <a:gd name="adj1" fmla="val 5303"/>
                <a:gd name="adj2" fmla="val 70628"/>
              </a:avLst>
            </a:prstGeom>
            <a:gradFill flip="none" rotWithShape="1">
              <a:gsLst>
                <a:gs pos="0">
                  <a:schemeClr val="accent1">
                    <a:shade val="30000"/>
                    <a:satMod val="115000"/>
                  </a:schemeClr>
                </a:gs>
                <a:gs pos="50000">
                  <a:schemeClr val="accent1">
                    <a:shade val="67500"/>
                    <a:satMod val="115000"/>
                  </a:schemeClr>
                </a:gs>
                <a:gs pos="100000">
                  <a:schemeClr val="accent1">
                    <a:shade val="100000"/>
                    <a:satMod val="11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5" name="文字方塊 94"/>
            <p:cNvSpPr txBox="1"/>
            <p:nvPr/>
          </p:nvSpPr>
          <p:spPr>
            <a:xfrm>
              <a:off x="779488" y="195580"/>
              <a:ext cx="2687238" cy="5433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/>
              <a:r>
                <a:rPr lang="en-US" altLang="zh-TW" sz="2400" b="1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GRU</a:t>
              </a:r>
              <a:r>
                <a:rPr lang="zh-TW" altLang="en-US" sz="2400" b="1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的門控</a:t>
              </a:r>
              <a:r>
                <a:rPr lang="en-US" altLang="zh-TW" sz="2400" b="1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(Gate)</a:t>
              </a:r>
              <a:r>
                <a:rPr lang="zh-TW" altLang="en-US" sz="2400" b="1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種類</a:t>
              </a:r>
              <a:endParaRPr lang="en-US" altLang="zh-TW" sz="2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9" name="文字方塊 8"/>
          <p:cNvSpPr txBox="1"/>
          <p:nvPr/>
        </p:nvSpPr>
        <p:spPr>
          <a:xfrm>
            <a:off x="7524622" y="784900"/>
            <a:ext cx="13806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 smtClean="0"/>
              <a:t>隱藏層</a:t>
            </a:r>
            <a:endParaRPr lang="en-US" altLang="zh-TW" sz="2400" b="1" dirty="0" smtClean="0"/>
          </a:p>
          <a:p>
            <a:pPr algn="ctr"/>
            <a:r>
              <a:rPr lang="zh-TW" altLang="en-US" sz="2400" b="1" dirty="0" smtClean="0"/>
              <a:t>狀態</a:t>
            </a:r>
            <a:r>
              <a:rPr lang="en-US" altLang="zh-TW" sz="2400" b="1" dirty="0"/>
              <a:t>H</a:t>
            </a:r>
            <a:r>
              <a:rPr lang="en-US" altLang="zh-TW" sz="2400" b="1" baseline="-25000" dirty="0"/>
              <a:t>t-1</a:t>
            </a:r>
            <a:endParaRPr lang="zh-TW" altLang="en-US" sz="2400" b="1" baseline="-25000" dirty="0"/>
          </a:p>
          <a:p>
            <a:pPr algn="ctr"/>
            <a:endParaRPr lang="en-US" altLang="zh-TW" sz="2400" b="1" dirty="0" smtClean="0"/>
          </a:p>
        </p:txBody>
      </p:sp>
      <p:sp>
        <p:nvSpPr>
          <p:cNvPr id="10" name="文字方塊 9"/>
          <p:cNvSpPr txBox="1"/>
          <p:nvPr/>
        </p:nvSpPr>
        <p:spPr>
          <a:xfrm>
            <a:off x="7684756" y="2983028"/>
            <a:ext cx="11079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2400" b="1" dirty="0" smtClean="0"/>
              <a:t>輸入</a:t>
            </a:r>
            <a:r>
              <a:rPr lang="en-US" altLang="zh-TW" sz="2400" b="1" dirty="0" err="1" smtClean="0"/>
              <a:t>X</a:t>
            </a:r>
            <a:r>
              <a:rPr lang="en-US" altLang="zh-TW" sz="2400" b="1" baseline="-25000" dirty="0" err="1" smtClean="0"/>
              <a:t>t</a:t>
            </a:r>
            <a:endParaRPr lang="zh-TW" altLang="en-US" sz="2400" b="1" baseline="-25000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9185998" y="870974"/>
            <a:ext cx="15292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 smtClean="0">
                <a:solidFill>
                  <a:schemeClr val="accent4"/>
                </a:solidFill>
              </a:rPr>
              <a:t>重置門</a:t>
            </a:r>
            <a:r>
              <a:rPr lang="en-US" altLang="zh-TW" sz="2400" b="1" dirty="0" smtClean="0">
                <a:solidFill>
                  <a:schemeClr val="accent4"/>
                </a:solidFill>
              </a:rPr>
              <a:t>R</a:t>
            </a:r>
            <a:endParaRPr lang="zh-TW" altLang="en-US" sz="2400" b="1" baseline="-25000" dirty="0">
              <a:solidFill>
                <a:schemeClr val="accent4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253640" y="873859"/>
                <a:ext cx="7120542" cy="491583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Wingdings" panose="05000000000000000000" pitchFamily="2" charset="2"/>
                  <a:buChar char="n"/>
                </a:pPr>
                <a:r>
                  <a:rPr lang="zh-TW" altLang="en-US" sz="2400" b="1" dirty="0" smtClean="0">
                    <a:solidFill>
                      <a:schemeClr val="accent4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重置門</a:t>
                </a:r>
                <a:r>
                  <a:rPr lang="en-US" altLang="zh-TW" sz="2400" b="1" dirty="0" smtClean="0">
                    <a:solidFill>
                      <a:schemeClr val="accent4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(Reset Gate)</a:t>
                </a:r>
                <a:r>
                  <a:rPr lang="zh-TW" altLang="en-US" sz="2400" b="1" dirty="0" smtClean="0">
                    <a:solidFill>
                      <a:schemeClr val="accent4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：</a:t>
                </a:r>
                <a:r>
                  <a:rPr lang="zh-CN" altLang="en-US" sz="2400" b="1" dirty="0" smtClean="0">
                    <a:solidFill>
                      <a:schemeClr val="accent4"/>
                    </a:solidFill>
                  </a:rPr>
                  <a:t>控制</a:t>
                </a:r>
                <a:r>
                  <a:rPr lang="zh-TW" altLang="en-US" sz="2400" b="1" dirty="0">
                    <a:solidFill>
                      <a:schemeClr val="accent4"/>
                    </a:solidFill>
                  </a:rPr>
                  <a:t>過去隱藏層</a:t>
                </a:r>
                <a:r>
                  <a:rPr lang="zh-TW" altLang="en-US" sz="2400" b="1" dirty="0" smtClean="0">
                    <a:solidFill>
                      <a:schemeClr val="accent4"/>
                    </a:solidFill>
                  </a:rPr>
                  <a:t>狀態</a:t>
                </a:r>
                <a:r>
                  <a:rPr lang="en-US" altLang="zh-TW" sz="2400" b="1" dirty="0">
                    <a:solidFill>
                      <a:schemeClr val="accent4"/>
                    </a:solidFill>
                  </a:rPr>
                  <a:t>H</a:t>
                </a:r>
                <a:r>
                  <a:rPr lang="en-US" altLang="zh-TW" sz="2400" b="1" baseline="-25000" dirty="0">
                    <a:solidFill>
                      <a:schemeClr val="accent4"/>
                    </a:solidFill>
                  </a:rPr>
                  <a:t>t-1</a:t>
                </a:r>
                <a:r>
                  <a:rPr lang="zh-TW" altLang="en-US" sz="2400" b="1" dirty="0" smtClean="0">
                    <a:solidFill>
                      <a:schemeClr val="accent4"/>
                    </a:solidFill>
                  </a:rPr>
                  <a:t>要</a:t>
                </a:r>
                <a:r>
                  <a:rPr lang="zh-TW" altLang="en-US" sz="2400" b="1" dirty="0">
                    <a:solidFill>
                      <a:schemeClr val="accent4"/>
                    </a:solidFill>
                  </a:rPr>
                  <a:t>考慮多少</a:t>
                </a:r>
                <a:r>
                  <a:rPr lang="zh-TW" altLang="en-US" sz="2400" b="1" dirty="0" smtClean="0">
                    <a:solidFill>
                      <a:schemeClr val="accent4"/>
                    </a:solidFill>
                  </a:rPr>
                  <a:t>比重用來計算隱藏層暫態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zh-TW" altLang="en-US" sz="2400" b="1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TW" sz="2400" b="1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TW" sz="2400" b="1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zh-TW" sz="2400" b="1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𝒕</m:t>
                            </m:r>
                          </m:sub>
                        </m:sSub>
                      </m:e>
                    </m:acc>
                  </m:oMath>
                </a14:m>
                <a:r>
                  <a:rPr lang="zh-TW" altLang="en-US" sz="2400" b="1" dirty="0" smtClean="0">
                    <a:solidFill>
                      <a:schemeClr val="accent4"/>
                    </a:solidFill>
                  </a:rPr>
                  <a:t>，即</a:t>
                </a:r>
                <a:r>
                  <a:rPr lang="zh-TW" altLang="en-US" sz="2400" b="1" dirty="0">
                    <a:solidFill>
                      <a:schemeClr val="accent4"/>
                    </a:solidFill>
                  </a:rPr>
                  <a:t>舊記憶的影響程度</a:t>
                </a:r>
                <a:r>
                  <a:rPr lang="zh-TW" altLang="en-US" sz="2400" b="1" dirty="0" smtClean="0">
                    <a:solidFill>
                      <a:schemeClr val="accent4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。</a:t>
                </a:r>
                <a:r>
                  <a:rPr lang="en-US" altLang="zh-TW" sz="2400" b="1" dirty="0">
                    <a:solidFill>
                      <a:schemeClr val="accent4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/>
                </a:r>
                <a:br>
                  <a:rPr lang="en-US" altLang="zh-TW" sz="2400" b="1" dirty="0">
                    <a:solidFill>
                      <a:schemeClr val="accent4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</a:br>
                <a:r>
                  <a:rPr lang="en-US" altLang="zh-TW" sz="2400" b="1" dirty="0" smtClean="0">
                    <a:solidFill>
                      <a:schemeClr val="accent4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R=Sigmoid(</a:t>
                </a:r>
                <a:r>
                  <a:rPr lang="en-US" altLang="zh-TW" sz="2400" b="1" dirty="0" smtClean="0">
                    <a:solidFill>
                      <a:schemeClr val="accent4"/>
                    </a:solidFill>
                  </a:rPr>
                  <a:t>W</a:t>
                </a:r>
                <a:r>
                  <a:rPr lang="en-US" altLang="zh-TW" sz="2400" b="1" baseline="-25000" dirty="0" smtClean="0">
                    <a:solidFill>
                      <a:schemeClr val="accent4"/>
                    </a:solidFill>
                  </a:rPr>
                  <a:t>HR</a:t>
                </a:r>
                <a:r>
                  <a:rPr lang="en-US" altLang="zh-TW" sz="2400" b="1" dirty="0" smtClean="0">
                    <a:solidFill>
                      <a:schemeClr val="accent4"/>
                    </a:solidFill>
                  </a:rPr>
                  <a:t>H</a:t>
                </a:r>
                <a:r>
                  <a:rPr lang="en-US" altLang="zh-TW" sz="2400" b="1" baseline="-25000" dirty="0" smtClean="0">
                    <a:solidFill>
                      <a:schemeClr val="accent4"/>
                    </a:solidFill>
                  </a:rPr>
                  <a:t>t-1</a:t>
                </a:r>
                <a:r>
                  <a:rPr lang="en-US" altLang="zh-TW" sz="2400" b="1" dirty="0" smtClean="0">
                    <a:solidFill>
                      <a:schemeClr val="accent4"/>
                    </a:solidFill>
                  </a:rPr>
                  <a:t>+W</a:t>
                </a:r>
                <a:r>
                  <a:rPr lang="en-US" altLang="zh-TW" sz="2400" b="1" baseline="-25000" dirty="0" smtClean="0">
                    <a:solidFill>
                      <a:schemeClr val="accent4"/>
                    </a:solidFill>
                  </a:rPr>
                  <a:t>XR</a:t>
                </a:r>
                <a:r>
                  <a:rPr lang="en-US" altLang="zh-TW" sz="2400" b="1" dirty="0" smtClean="0">
                    <a:solidFill>
                      <a:schemeClr val="accent4"/>
                    </a:solidFill>
                  </a:rPr>
                  <a:t>X</a:t>
                </a:r>
                <a:r>
                  <a:rPr lang="en-US" altLang="zh-TW" sz="2400" b="1" baseline="-25000" dirty="0" smtClean="0">
                    <a:solidFill>
                      <a:schemeClr val="accent4"/>
                    </a:solidFill>
                  </a:rPr>
                  <a:t>t</a:t>
                </a:r>
                <a:r>
                  <a:rPr lang="en-US" altLang="zh-TW" sz="2400" b="1" dirty="0" smtClean="0">
                    <a:solidFill>
                      <a:schemeClr val="accent4"/>
                    </a:solidFill>
                  </a:rPr>
                  <a:t>+B</a:t>
                </a:r>
                <a:r>
                  <a:rPr lang="en-US" altLang="zh-TW" sz="2400" b="1" baseline="-25000" dirty="0" smtClean="0">
                    <a:solidFill>
                      <a:schemeClr val="accent4"/>
                    </a:solidFill>
                  </a:rPr>
                  <a:t>R</a:t>
                </a:r>
                <a:r>
                  <a:rPr lang="en-US" altLang="zh-TW" sz="2400" b="1" dirty="0" smtClean="0">
                    <a:solidFill>
                      <a:schemeClr val="accent4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)</a:t>
                </a:r>
              </a:p>
              <a:p>
                <a:pPr marL="342900" indent="-342900">
                  <a:buFont typeface="Wingdings" panose="05000000000000000000" pitchFamily="2" charset="2"/>
                  <a:buChar char="n"/>
                </a:pPr>
                <a:endParaRPr lang="en-US" altLang="zh-TW" sz="2400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marL="342900" indent="-342900">
                  <a:buFont typeface="Wingdings" panose="05000000000000000000" pitchFamily="2" charset="2"/>
                  <a:buChar char="n"/>
                </a:pPr>
                <a:r>
                  <a:rPr lang="zh-TW" altLang="en-US" sz="2400" b="1" dirty="0" smtClean="0">
                    <a:solidFill>
                      <a:srgbClr val="7030A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更新門</a:t>
                </a:r>
                <a:r>
                  <a:rPr lang="en-US" altLang="zh-TW" sz="2400" b="1" dirty="0" smtClean="0">
                    <a:solidFill>
                      <a:srgbClr val="7030A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(Update Gate)</a:t>
                </a:r>
                <a:r>
                  <a:rPr lang="zh-TW" altLang="en-US" sz="2400" b="1" dirty="0" smtClean="0">
                    <a:solidFill>
                      <a:srgbClr val="7030A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：</a:t>
                </a:r>
                <a:r>
                  <a:rPr lang="zh-CN" altLang="en-US" sz="2400" b="1" dirty="0">
                    <a:solidFill>
                      <a:srgbClr val="7030A0"/>
                    </a:solidFill>
                  </a:rPr>
                  <a:t>控制</a:t>
                </a:r>
                <a:r>
                  <a:rPr lang="zh-TW" altLang="en-US" sz="2400" b="1" dirty="0">
                    <a:solidFill>
                      <a:srgbClr val="7030A0"/>
                    </a:solidFill>
                  </a:rPr>
                  <a:t>過去隱藏層</a:t>
                </a:r>
                <a:r>
                  <a:rPr lang="zh-TW" altLang="en-US" sz="2400" b="1" dirty="0" smtClean="0">
                    <a:solidFill>
                      <a:srgbClr val="7030A0"/>
                    </a:solidFill>
                  </a:rPr>
                  <a:t>狀態</a:t>
                </a:r>
                <a:r>
                  <a:rPr lang="en-US" altLang="zh-TW" sz="2400" b="1" dirty="0" smtClean="0">
                    <a:solidFill>
                      <a:srgbClr val="7030A0"/>
                    </a:solidFill>
                  </a:rPr>
                  <a:t>H</a:t>
                </a:r>
                <a:r>
                  <a:rPr lang="en-US" altLang="zh-TW" sz="2400" b="1" baseline="-25000" dirty="0" smtClean="0">
                    <a:solidFill>
                      <a:srgbClr val="7030A0"/>
                    </a:solidFill>
                  </a:rPr>
                  <a:t>t-1</a:t>
                </a:r>
                <a:r>
                  <a:rPr lang="zh-TW" altLang="en-US" sz="2400" b="1" dirty="0" smtClean="0">
                    <a:solidFill>
                      <a:srgbClr val="7030A0"/>
                    </a:solidFill>
                  </a:rPr>
                  <a:t>要</a:t>
                </a:r>
                <a:r>
                  <a:rPr lang="zh-TW" altLang="en-US" sz="2400" b="1" dirty="0">
                    <a:solidFill>
                      <a:srgbClr val="7030A0"/>
                    </a:solidFill>
                  </a:rPr>
                  <a:t>考慮多少比重用來</a:t>
                </a:r>
                <a:r>
                  <a:rPr lang="zh-TW" altLang="en-US" sz="2400" b="1" dirty="0" smtClean="0">
                    <a:solidFill>
                      <a:srgbClr val="7030A0"/>
                    </a:solidFill>
                  </a:rPr>
                  <a:t>計算新隱藏層</a:t>
                </a:r>
                <a:r>
                  <a:rPr lang="en-US" altLang="zh-TW" sz="2400" b="1" dirty="0" err="1" smtClean="0">
                    <a:solidFill>
                      <a:srgbClr val="7030A0"/>
                    </a:solidFill>
                  </a:rPr>
                  <a:t>H</a:t>
                </a:r>
                <a:r>
                  <a:rPr lang="en-US" altLang="zh-TW" sz="2400" b="1" baseline="-25000" dirty="0" err="1" smtClean="0">
                    <a:solidFill>
                      <a:srgbClr val="7030A0"/>
                    </a:solidFill>
                  </a:rPr>
                  <a:t>t</a:t>
                </a:r>
                <a:r>
                  <a:rPr lang="zh-TW" altLang="en-US" sz="2400" b="1" dirty="0" smtClean="0">
                    <a:solidFill>
                      <a:srgbClr val="7030A0"/>
                    </a:solidFill>
                  </a:rPr>
                  <a:t>輸出，</a:t>
                </a:r>
                <a:r>
                  <a:rPr lang="zh-TW" altLang="en-US" sz="2400" b="1" dirty="0">
                    <a:solidFill>
                      <a:srgbClr val="7030A0"/>
                    </a:solidFill>
                  </a:rPr>
                  <a:t>即舊記憶</a:t>
                </a:r>
                <a:r>
                  <a:rPr lang="zh-TW" altLang="en-US" sz="2400" b="1" dirty="0" smtClean="0">
                    <a:solidFill>
                      <a:srgbClr val="7030A0"/>
                    </a:solidFill>
                  </a:rPr>
                  <a:t>的</a:t>
                </a:r>
                <a:r>
                  <a:rPr lang="zh-TW" altLang="en-US" sz="2400" b="1" dirty="0">
                    <a:solidFill>
                      <a:srgbClr val="7030A0"/>
                    </a:solidFill>
                  </a:rPr>
                  <a:t>保留</a:t>
                </a:r>
                <a:r>
                  <a:rPr lang="zh-TW" altLang="en-US" sz="2400" b="1" dirty="0" smtClean="0">
                    <a:solidFill>
                      <a:srgbClr val="7030A0"/>
                    </a:solidFill>
                  </a:rPr>
                  <a:t>程度</a:t>
                </a:r>
                <a:r>
                  <a:rPr lang="zh-TW" altLang="en-US" sz="2400" b="1" dirty="0">
                    <a:solidFill>
                      <a:srgbClr val="7030A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。 </a:t>
                </a:r>
                <a:r>
                  <a:rPr lang="en-US" altLang="zh-TW" sz="2400" b="1" dirty="0">
                    <a:solidFill>
                      <a:srgbClr val="7030A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/>
                </a:r>
                <a:br>
                  <a:rPr lang="en-US" altLang="zh-TW" sz="2400" b="1" dirty="0">
                    <a:solidFill>
                      <a:srgbClr val="7030A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</a:br>
                <a:r>
                  <a:rPr lang="en-US" altLang="zh-TW" sz="2400" b="1" dirty="0" smtClean="0">
                    <a:solidFill>
                      <a:srgbClr val="7030A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U=Sigmoid(</a:t>
                </a:r>
                <a:r>
                  <a:rPr lang="en-US" altLang="zh-TW" sz="2400" b="1" dirty="0" smtClean="0">
                    <a:solidFill>
                      <a:srgbClr val="7030A0"/>
                    </a:solidFill>
                  </a:rPr>
                  <a:t>W</a:t>
                </a:r>
                <a:r>
                  <a:rPr lang="en-US" altLang="zh-TW" sz="2400" b="1" baseline="-25000" dirty="0" smtClean="0">
                    <a:solidFill>
                      <a:srgbClr val="7030A0"/>
                    </a:solidFill>
                  </a:rPr>
                  <a:t>HU</a:t>
                </a:r>
                <a:r>
                  <a:rPr lang="en-US" altLang="zh-TW" sz="2400" b="1" dirty="0" smtClean="0">
                    <a:solidFill>
                      <a:srgbClr val="7030A0"/>
                    </a:solidFill>
                  </a:rPr>
                  <a:t>H</a:t>
                </a:r>
                <a:r>
                  <a:rPr lang="en-US" altLang="zh-TW" sz="2400" b="1" baseline="-25000" dirty="0" smtClean="0">
                    <a:solidFill>
                      <a:srgbClr val="7030A0"/>
                    </a:solidFill>
                  </a:rPr>
                  <a:t>t-1</a:t>
                </a:r>
                <a:r>
                  <a:rPr lang="en-US" altLang="zh-TW" sz="2400" b="1" dirty="0" smtClean="0">
                    <a:solidFill>
                      <a:srgbClr val="7030A0"/>
                    </a:solidFill>
                  </a:rPr>
                  <a:t>+W</a:t>
                </a:r>
                <a:r>
                  <a:rPr lang="en-US" altLang="zh-TW" sz="2400" b="1" baseline="-25000" dirty="0" smtClean="0">
                    <a:solidFill>
                      <a:srgbClr val="7030A0"/>
                    </a:solidFill>
                  </a:rPr>
                  <a:t>XU</a:t>
                </a:r>
                <a:r>
                  <a:rPr lang="en-US" altLang="zh-TW" sz="2400" b="1" dirty="0" smtClean="0">
                    <a:solidFill>
                      <a:srgbClr val="7030A0"/>
                    </a:solidFill>
                  </a:rPr>
                  <a:t>X</a:t>
                </a:r>
                <a:r>
                  <a:rPr lang="en-US" altLang="zh-TW" sz="2400" b="1" baseline="-25000" dirty="0" smtClean="0">
                    <a:solidFill>
                      <a:srgbClr val="7030A0"/>
                    </a:solidFill>
                  </a:rPr>
                  <a:t>t</a:t>
                </a:r>
                <a:r>
                  <a:rPr lang="en-US" altLang="zh-TW" sz="2400" b="1" dirty="0" smtClean="0">
                    <a:solidFill>
                      <a:srgbClr val="7030A0"/>
                    </a:solidFill>
                  </a:rPr>
                  <a:t>+B</a:t>
                </a:r>
                <a:r>
                  <a:rPr lang="en-US" altLang="zh-TW" sz="2400" b="1" baseline="-25000" dirty="0" smtClean="0">
                    <a:solidFill>
                      <a:srgbClr val="7030A0"/>
                    </a:solidFill>
                  </a:rPr>
                  <a:t>U</a:t>
                </a:r>
                <a:r>
                  <a:rPr lang="en-US" altLang="zh-TW" sz="2400" b="1" dirty="0" smtClean="0">
                    <a:solidFill>
                      <a:srgbClr val="7030A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)</a:t>
                </a:r>
              </a:p>
              <a:p>
                <a:pPr marL="342900" indent="-342900">
                  <a:buFont typeface="Wingdings" panose="05000000000000000000" pitchFamily="2" charset="2"/>
                  <a:buChar char="n"/>
                </a:pPr>
                <a:endParaRPr lang="en-US" altLang="zh-TW" sz="2400" b="1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marL="342900" indent="-342900">
                  <a:buFont typeface="Wingdings" panose="05000000000000000000" pitchFamily="2" charset="2"/>
                  <a:buChar char="n"/>
                </a:pPr>
                <a:r>
                  <a:rPr lang="zh-TW" altLang="en-US" sz="2400" b="1" dirty="0" smtClean="0">
                    <a:solidFill>
                      <a:schemeClr val="accent3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更新門的剩餘</a:t>
                </a:r>
                <a:r>
                  <a:rPr lang="zh-TW" altLang="en-US" sz="2400" b="1" dirty="0">
                    <a:solidFill>
                      <a:schemeClr val="accent3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值</a:t>
                </a:r>
                <a:r>
                  <a:rPr lang="en-US" altLang="zh-TW" sz="2400" b="1" dirty="0" smtClean="0">
                    <a:solidFill>
                      <a:schemeClr val="accent3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(1-U)</a:t>
                </a:r>
                <a:r>
                  <a:rPr lang="zh-TW" altLang="en-US" sz="2400" b="1" dirty="0" smtClean="0">
                    <a:solidFill>
                      <a:schemeClr val="accent3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：用來</a:t>
                </a:r>
                <a:r>
                  <a:rPr lang="zh-CN" altLang="en-US" sz="2400" b="1" dirty="0">
                    <a:solidFill>
                      <a:schemeClr val="accent3"/>
                    </a:solidFill>
                  </a:rPr>
                  <a:t>控制</a:t>
                </a:r>
                <a:r>
                  <a:rPr lang="zh-TW" altLang="en-US" sz="2400" b="1" dirty="0" smtClean="0">
                    <a:solidFill>
                      <a:schemeClr val="accent3"/>
                    </a:solidFill>
                  </a:rPr>
                  <a:t>隱藏</a:t>
                </a:r>
                <a:r>
                  <a:rPr lang="zh-TW" altLang="en-US" sz="2400" b="1" dirty="0">
                    <a:solidFill>
                      <a:schemeClr val="accent3"/>
                    </a:solidFill>
                  </a:rPr>
                  <a:t>層暫態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zh-TW" altLang="en-US" sz="2400" b="1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TW" sz="2400" b="1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TW" sz="2400" b="1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zh-TW" sz="2400" b="1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𝒕</m:t>
                            </m:r>
                          </m:sub>
                        </m:sSub>
                      </m:e>
                    </m:acc>
                  </m:oMath>
                </a14:m>
                <a:r>
                  <a:rPr lang="zh-TW" altLang="en-US" sz="2400" b="1" dirty="0">
                    <a:solidFill>
                      <a:schemeClr val="accent3"/>
                    </a:solidFill>
                  </a:rPr>
                  <a:t>要考慮多少比重用來計算新隱藏層</a:t>
                </a:r>
                <a:r>
                  <a:rPr lang="en-US" altLang="zh-TW" sz="2400" b="1" dirty="0">
                    <a:solidFill>
                      <a:schemeClr val="accent3"/>
                    </a:solidFill>
                  </a:rPr>
                  <a:t>H</a:t>
                </a:r>
                <a:r>
                  <a:rPr lang="en-US" altLang="zh-TW" sz="2400" b="1" baseline="-25000" dirty="0">
                    <a:solidFill>
                      <a:schemeClr val="accent3"/>
                    </a:solidFill>
                  </a:rPr>
                  <a:t>t</a:t>
                </a:r>
                <a:r>
                  <a:rPr lang="zh-TW" altLang="en-US" sz="2400" b="1" dirty="0">
                    <a:solidFill>
                      <a:schemeClr val="accent3"/>
                    </a:solidFill>
                  </a:rPr>
                  <a:t>輸出，</a:t>
                </a:r>
                <a:r>
                  <a:rPr lang="zh-TW" altLang="en-US" sz="2400" b="1" dirty="0" smtClean="0">
                    <a:solidFill>
                      <a:schemeClr val="accent3"/>
                    </a:solidFill>
                  </a:rPr>
                  <a:t>即要記住多少新記憶</a:t>
                </a:r>
                <a:r>
                  <a:rPr lang="zh-TW" altLang="en-US" sz="2400" b="1" dirty="0" smtClean="0">
                    <a:solidFill>
                      <a:schemeClr val="accent3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。 </a:t>
                </a:r>
                <a:endParaRPr lang="zh-CN" altLang="en-US" sz="24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640" y="873859"/>
                <a:ext cx="7120542" cy="4915833"/>
              </a:xfrm>
              <a:prstGeom prst="rect">
                <a:avLst/>
              </a:prstGeom>
              <a:blipFill>
                <a:blip r:embed="rId3"/>
                <a:stretch>
                  <a:fillRect l="-1199" t="-867" r="-7192" b="-185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" name="圖片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0120" y="3795777"/>
            <a:ext cx="3332900" cy="2483152"/>
          </a:xfrm>
          <a:prstGeom prst="rect">
            <a:avLst/>
          </a:prstGeom>
        </p:spPr>
      </p:pic>
      <p:sp>
        <p:nvSpPr>
          <p:cNvPr id="26" name="文字方塊 25"/>
          <p:cNvSpPr txBox="1"/>
          <p:nvPr/>
        </p:nvSpPr>
        <p:spPr>
          <a:xfrm>
            <a:off x="7524622" y="3750622"/>
            <a:ext cx="13806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 smtClean="0"/>
              <a:t>隱藏層</a:t>
            </a:r>
            <a:endParaRPr lang="en-US" altLang="zh-TW" sz="2400" b="1" dirty="0" smtClean="0"/>
          </a:p>
          <a:p>
            <a:pPr algn="ctr"/>
            <a:r>
              <a:rPr lang="zh-TW" altLang="en-US" sz="2400" b="1" dirty="0" smtClean="0"/>
              <a:t>狀態</a:t>
            </a:r>
            <a:r>
              <a:rPr lang="en-US" altLang="zh-TW" sz="2400" b="1" dirty="0"/>
              <a:t>H</a:t>
            </a:r>
            <a:r>
              <a:rPr lang="en-US" altLang="zh-TW" sz="2400" b="1" baseline="-25000" dirty="0"/>
              <a:t>t-1</a:t>
            </a:r>
            <a:endParaRPr lang="zh-TW" altLang="en-US" sz="2400" b="1" baseline="-25000" dirty="0"/>
          </a:p>
          <a:p>
            <a:pPr algn="ctr"/>
            <a:endParaRPr lang="en-US" altLang="zh-TW" sz="2400" b="1" dirty="0" smtClean="0"/>
          </a:p>
        </p:txBody>
      </p:sp>
      <p:sp>
        <p:nvSpPr>
          <p:cNvPr id="27" name="文字方塊 26"/>
          <p:cNvSpPr txBox="1"/>
          <p:nvPr/>
        </p:nvSpPr>
        <p:spPr>
          <a:xfrm>
            <a:off x="7684756" y="5948750"/>
            <a:ext cx="11079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2400" b="1" dirty="0" smtClean="0"/>
              <a:t>輸入</a:t>
            </a:r>
            <a:r>
              <a:rPr lang="en-US" altLang="zh-TW" sz="2400" b="1" dirty="0" err="1" smtClean="0"/>
              <a:t>X</a:t>
            </a:r>
            <a:r>
              <a:rPr lang="en-US" altLang="zh-TW" sz="2400" b="1" baseline="-25000" dirty="0" err="1" smtClean="0"/>
              <a:t>t</a:t>
            </a:r>
            <a:endParaRPr lang="zh-TW" altLang="en-US" sz="2400" b="1" baseline="-25000" dirty="0"/>
          </a:p>
        </p:txBody>
      </p:sp>
      <p:sp>
        <p:nvSpPr>
          <p:cNvPr id="18" name="文字方塊 17"/>
          <p:cNvSpPr txBox="1"/>
          <p:nvPr/>
        </p:nvSpPr>
        <p:spPr>
          <a:xfrm>
            <a:off x="10047096" y="3794866"/>
            <a:ext cx="13308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2400" b="1" dirty="0" smtClean="0">
                <a:solidFill>
                  <a:srgbClr val="7030A0"/>
                </a:solidFill>
              </a:rPr>
              <a:t>更新門</a:t>
            </a:r>
            <a:r>
              <a:rPr lang="en-US" altLang="zh-TW" sz="2400" b="1" dirty="0" smtClean="0">
                <a:solidFill>
                  <a:srgbClr val="7030A0"/>
                </a:solidFill>
              </a:rPr>
              <a:t>U</a:t>
            </a:r>
            <a:endParaRPr lang="zh-TW" altLang="en-US" sz="2400" b="1" baseline="-25000" dirty="0">
              <a:solidFill>
                <a:srgbClr val="7030A0"/>
              </a:solidFill>
            </a:endParaRPr>
          </a:p>
        </p:txBody>
      </p:sp>
      <p:cxnSp>
        <p:nvCxnSpPr>
          <p:cNvPr id="23" name="直線單箭頭接點 22"/>
          <p:cNvCxnSpPr/>
          <p:nvPr/>
        </p:nvCxnSpPr>
        <p:spPr>
          <a:xfrm flipV="1">
            <a:off x="9901272" y="1332639"/>
            <a:ext cx="0" cy="871547"/>
          </a:xfrm>
          <a:prstGeom prst="straightConnector1">
            <a:avLst/>
          </a:prstGeom>
          <a:ln w="635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單箭頭接點 31"/>
          <p:cNvCxnSpPr/>
          <p:nvPr/>
        </p:nvCxnSpPr>
        <p:spPr>
          <a:xfrm flipV="1">
            <a:off x="10712503" y="4225491"/>
            <a:ext cx="0" cy="966661"/>
          </a:xfrm>
          <a:prstGeom prst="straightConnector1">
            <a:avLst/>
          </a:prstGeom>
          <a:ln w="635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單箭頭接點 34"/>
          <p:cNvCxnSpPr/>
          <p:nvPr/>
        </p:nvCxnSpPr>
        <p:spPr>
          <a:xfrm>
            <a:off x="10753019" y="4853944"/>
            <a:ext cx="1020692" cy="0"/>
          </a:xfrm>
          <a:prstGeom prst="straightConnector1">
            <a:avLst/>
          </a:prstGeom>
          <a:ln w="63500">
            <a:solidFill>
              <a:schemeClr val="accent3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單箭頭接點 38"/>
          <p:cNvCxnSpPr/>
          <p:nvPr/>
        </p:nvCxnSpPr>
        <p:spPr>
          <a:xfrm flipV="1">
            <a:off x="11752445" y="4213963"/>
            <a:ext cx="0" cy="668279"/>
          </a:xfrm>
          <a:prstGeom prst="straightConnector1">
            <a:avLst/>
          </a:prstGeom>
          <a:ln w="635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字方塊 40"/>
          <p:cNvSpPr txBox="1"/>
          <p:nvPr/>
        </p:nvSpPr>
        <p:spPr>
          <a:xfrm>
            <a:off x="10909434" y="4623111"/>
            <a:ext cx="711501" cy="46166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 smtClean="0">
                <a:solidFill>
                  <a:schemeClr val="bg1"/>
                </a:solidFill>
              </a:rPr>
              <a:t>1-U</a:t>
            </a:r>
            <a:endParaRPr lang="zh-TW" altLang="en-US" sz="2400" b="1" baseline="-25000" dirty="0">
              <a:solidFill>
                <a:schemeClr val="bg1"/>
              </a:solidFill>
            </a:endParaRPr>
          </a:p>
        </p:txBody>
      </p:sp>
      <p:sp>
        <p:nvSpPr>
          <p:cNvPr id="43" name="文字方塊 42"/>
          <p:cNvSpPr txBox="1"/>
          <p:nvPr/>
        </p:nvSpPr>
        <p:spPr>
          <a:xfrm>
            <a:off x="0" y="6389066"/>
            <a:ext cx="3872827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高雄女中新興科技區域推廣中心</a:t>
            </a:r>
            <a:endParaRPr lang="zh-TW" altLang="en-US" sz="2000" dirty="0">
              <a:solidFill>
                <a:srgbClr val="0070C0"/>
              </a:solidFill>
            </a:endParaRPr>
          </a:p>
        </p:txBody>
      </p:sp>
      <p:cxnSp>
        <p:nvCxnSpPr>
          <p:cNvPr id="44" name="直線接點 43"/>
          <p:cNvCxnSpPr/>
          <p:nvPr/>
        </p:nvCxnSpPr>
        <p:spPr>
          <a:xfrm>
            <a:off x="0" y="6389066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82772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4"/>
          <p:cNvPicPr preferRelativeResize="0"/>
          <p:nvPr/>
        </p:nvPicPr>
        <p:blipFill rotWithShape="1">
          <a:blip r:embed="rId3">
            <a:alphaModFix/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3232449" y="645084"/>
            <a:ext cx="7142039" cy="5332092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4"/>
          <p:cNvSpPr/>
          <p:nvPr/>
        </p:nvSpPr>
        <p:spPr>
          <a:xfrm>
            <a:off x="3510844" y="982128"/>
            <a:ext cx="6558845" cy="3285066"/>
          </a:xfrm>
          <a:prstGeom prst="rect">
            <a:avLst/>
          </a:prstGeom>
          <a:solidFill>
            <a:srgbClr val="B0DEEE"/>
          </a:solidFill>
          <a:ln w="12700" cap="flat" cmpd="sng">
            <a:solidFill>
              <a:srgbClr val="1B617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zh-TW" altLang="zh-TW" sz="6000" b="1" dirty="0">
                <a:solidFill>
                  <a:schemeClr val="accent6">
                    <a:lumMod val="90000"/>
                    <a:lumOff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遞迴神經網路</a:t>
            </a:r>
            <a:r>
              <a:rPr lang="en-US" altLang="zh-TW" sz="6000" b="1" dirty="0">
                <a:solidFill>
                  <a:schemeClr val="accent6">
                    <a:lumMod val="90000"/>
                    <a:lumOff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(RNN)</a:t>
            </a:r>
            <a:endParaRPr lang="zh-TW" altLang="en-US" sz="6000" b="1" dirty="0">
              <a:solidFill>
                <a:schemeClr val="accent6">
                  <a:lumMod val="90000"/>
                  <a:lumOff val="1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87" name="Google Shape;187;p4"/>
          <p:cNvSpPr/>
          <p:nvPr/>
        </p:nvSpPr>
        <p:spPr>
          <a:xfrm>
            <a:off x="252812" y="2163394"/>
            <a:ext cx="3772522" cy="3772522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rgbClr val="1B617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8" name="Google Shape;188;p4"/>
          <p:cNvSpPr txBox="1"/>
          <p:nvPr/>
        </p:nvSpPr>
        <p:spPr>
          <a:xfrm>
            <a:off x="108651" y="3326379"/>
            <a:ext cx="2818999" cy="163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0000" b="1" dirty="0" smtClean="0">
                <a:solidFill>
                  <a:srgbClr val="B0DEEE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單元</a:t>
            </a:r>
            <a:endParaRPr sz="10000" b="1" dirty="0">
              <a:solidFill>
                <a:srgbClr val="B0DEEE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89" name="Google Shape;189;p4"/>
          <p:cNvSpPr txBox="1"/>
          <p:nvPr/>
        </p:nvSpPr>
        <p:spPr>
          <a:xfrm>
            <a:off x="2679272" y="2849326"/>
            <a:ext cx="831572" cy="24006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1</a:t>
            </a:r>
            <a:endParaRPr sz="15000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91" name="Google Shape;191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155289" y="1698180"/>
            <a:ext cx="3036711" cy="5133987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313;p18"/>
          <p:cNvSpPr txBox="1"/>
          <p:nvPr/>
        </p:nvSpPr>
        <p:spPr>
          <a:xfrm>
            <a:off x="0" y="6389066"/>
            <a:ext cx="3872827" cy="40011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 b="1" dirty="0">
                <a:solidFill>
                  <a:srgbClr val="0070C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高雄女中新興科技區域推廣中心</a:t>
            </a:r>
            <a:endParaRPr sz="2000" dirty="0">
              <a:solidFill>
                <a:srgbClr val="0070C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2946" y="1587157"/>
            <a:ext cx="3925354" cy="2924408"/>
          </a:xfrm>
          <a:prstGeom prst="rect">
            <a:avLst/>
          </a:prstGeom>
        </p:spPr>
      </p:pic>
      <p:grpSp>
        <p:nvGrpSpPr>
          <p:cNvPr id="93" name="群組 92"/>
          <p:cNvGrpSpPr/>
          <p:nvPr/>
        </p:nvGrpSpPr>
        <p:grpSpPr>
          <a:xfrm>
            <a:off x="2932463" y="122835"/>
            <a:ext cx="6283511" cy="560398"/>
            <a:chOff x="104932" y="122092"/>
            <a:chExt cx="3934334" cy="659567"/>
          </a:xfrm>
        </p:grpSpPr>
        <p:sp>
          <p:nvSpPr>
            <p:cNvPr id="94" name="綵帶 (向上) 93"/>
            <p:cNvSpPr/>
            <p:nvPr/>
          </p:nvSpPr>
          <p:spPr>
            <a:xfrm>
              <a:off x="104932" y="122092"/>
              <a:ext cx="3934334" cy="659567"/>
            </a:xfrm>
            <a:prstGeom prst="ribbon2">
              <a:avLst>
                <a:gd name="adj1" fmla="val 5303"/>
                <a:gd name="adj2" fmla="val 70628"/>
              </a:avLst>
            </a:prstGeom>
            <a:gradFill flip="none" rotWithShape="1">
              <a:gsLst>
                <a:gs pos="0">
                  <a:schemeClr val="accent1">
                    <a:shade val="30000"/>
                    <a:satMod val="115000"/>
                  </a:schemeClr>
                </a:gs>
                <a:gs pos="50000">
                  <a:schemeClr val="accent1">
                    <a:shade val="67500"/>
                    <a:satMod val="115000"/>
                  </a:schemeClr>
                </a:gs>
                <a:gs pos="100000">
                  <a:schemeClr val="accent1">
                    <a:shade val="100000"/>
                    <a:satMod val="11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文字方塊 94"/>
                <p:cNvSpPr txBox="1"/>
                <p:nvPr/>
              </p:nvSpPr>
              <p:spPr>
                <a:xfrm>
                  <a:off x="779488" y="195580"/>
                  <a:ext cx="2687238" cy="55641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lvl="0" algn="ctr"/>
                  <a:r>
                    <a:rPr lang="zh-TW" altLang="en-US" sz="2400" b="1" dirty="0" smtClean="0">
                      <a:solidFill>
                        <a:schemeClr val="bg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隱藏層的暫態</a:t>
                  </a:r>
                  <a14:m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zh-TW" altLang="en-US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altLang="zh-TW" sz="24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4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TW" sz="24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</m:e>
                      </m:acc>
                    </m:oMath>
                  </a14:m>
                  <a:endParaRPr lang="en-US" altLang="zh-TW" sz="2400" b="1" dirty="0">
                    <a:solidFill>
                      <a:schemeClr val="bg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mc:Choice>
          <mc:Fallback xmlns="">
            <p:sp>
              <p:nvSpPr>
                <p:cNvPr id="95" name="文字方塊 9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9488" y="195580"/>
                  <a:ext cx="2687238" cy="556418"/>
                </a:xfrm>
                <a:prstGeom prst="rect">
                  <a:avLst/>
                </a:prstGeom>
                <a:blipFill>
                  <a:blip r:embed="rId3"/>
                  <a:stretch>
                    <a:fillRect t="-7692" b="-2820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9" name="文字方塊 8"/>
          <p:cNvSpPr txBox="1"/>
          <p:nvPr/>
        </p:nvSpPr>
        <p:spPr>
          <a:xfrm>
            <a:off x="7097046" y="1147200"/>
            <a:ext cx="13806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 smtClean="0"/>
              <a:t>隱藏層</a:t>
            </a:r>
            <a:endParaRPr lang="en-US" altLang="zh-TW" sz="2400" b="1" dirty="0" smtClean="0"/>
          </a:p>
          <a:p>
            <a:pPr algn="ctr"/>
            <a:r>
              <a:rPr lang="zh-TW" altLang="en-US" sz="2400" b="1" dirty="0" smtClean="0"/>
              <a:t>狀態</a:t>
            </a:r>
            <a:r>
              <a:rPr lang="en-US" altLang="zh-TW" sz="2400" b="1" dirty="0"/>
              <a:t>H</a:t>
            </a:r>
            <a:r>
              <a:rPr lang="en-US" altLang="zh-TW" sz="2400" b="1" baseline="-25000" dirty="0"/>
              <a:t>t-1</a:t>
            </a:r>
            <a:endParaRPr lang="zh-TW" altLang="en-US" sz="2400" b="1" baseline="-25000" dirty="0"/>
          </a:p>
          <a:p>
            <a:pPr algn="ctr"/>
            <a:endParaRPr lang="en-US" altLang="zh-TW" sz="2400" b="1" dirty="0" smtClean="0"/>
          </a:p>
        </p:txBody>
      </p:sp>
      <p:sp>
        <p:nvSpPr>
          <p:cNvPr id="10" name="文字方塊 9"/>
          <p:cNvSpPr txBox="1"/>
          <p:nvPr/>
        </p:nvSpPr>
        <p:spPr>
          <a:xfrm>
            <a:off x="7747573" y="4511565"/>
            <a:ext cx="11079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2400" b="1" dirty="0" smtClean="0"/>
              <a:t>輸入</a:t>
            </a:r>
            <a:r>
              <a:rPr lang="en-US" altLang="zh-TW" sz="2400" b="1" dirty="0" err="1" smtClean="0"/>
              <a:t>X</a:t>
            </a:r>
            <a:r>
              <a:rPr lang="en-US" altLang="zh-TW" sz="2400" b="1" baseline="-25000" dirty="0" err="1" smtClean="0"/>
              <a:t>t</a:t>
            </a:r>
            <a:endParaRPr lang="zh-TW" altLang="en-US" sz="2400" b="1" baseline="-25000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9456605" y="2711249"/>
            <a:ext cx="4477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 smtClean="0">
                <a:solidFill>
                  <a:schemeClr val="accent4"/>
                </a:solidFill>
              </a:rPr>
              <a:t>R</a:t>
            </a:r>
            <a:endParaRPr lang="zh-TW" altLang="en-US" sz="2400" b="1" baseline="-25000" dirty="0">
              <a:solidFill>
                <a:schemeClr val="accent4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253640" y="873859"/>
                <a:ext cx="7120542" cy="491583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Wingdings" panose="05000000000000000000" pitchFamily="2" charset="2"/>
                  <a:buChar char="n"/>
                </a:pPr>
                <a:r>
                  <a:rPr lang="zh-TW" altLang="en-US" sz="2400" b="1" dirty="0">
                    <a:solidFill>
                      <a:schemeClr val="tx1"/>
                    </a:solidFill>
                  </a:rPr>
                  <a:t>隱藏層暫態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zh-TW" altLang="en-US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TW" sz="24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TW" sz="24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zh-TW" sz="24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𝒕</m:t>
                            </m:r>
                          </m:sub>
                        </m:sSub>
                      </m:e>
                    </m:acc>
                  </m:oMath>
                </a14:m>
                <a:r>
                  <a:rPr lang="zh-TW" altLang="en-US" sz="2400" b="1" dirty="0" smtClean="0">
                    <a:solidFill>
                      <a:schemeClr val="tx1"/>
                    </a:solidFill>
                  </a:rPr>
                  <a:t>，同時考慮當下事件資料</a:t>
                </a:r>
                <a:r>
                  <a:rPr lang="en-US" altLang="zh-TW" sz="2400" b="1" dirty="0" err="1" smtClean="0">
                    <a:solidFill>
                      <a:schemeClr val="tx1"/>
                    </a:solidFill>
                  </a:rPr>
                  <a:t>X</a:t>
                </a:r>
                <a:r>
                  <a:rPr lang="en-US" altLang="zh-TW" sz="2400" b="1" baseline="-25000" dirty="0" err="1" smtClean="0">
                    <a:solidFill>
                      <a:schemeClr val="tx1"/>
                    </a:solidFill>
                  </a:rPr>
                  <a:t>t</a:t>
                </a:r>
                <a:r>
                  <a:rPr lang="zh-TW" altLang="en-US" sz="2400" b="1" dirty="0" smtClean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及</a:t>
                </a:r>
                <a:r>
                  <a:rPr lang="zh-TW" altLang="en-US" sz="2400" b="1" dirty="0" smtClean="0">
                    <a:solidFill>
                      <a:schemeClr val="tx1"/>
                    </a:solidFill>
                  </a:rPr>
                  <a:t>過去</a:t>
                </a:r>
                <a:r>
                  <a:rPr lang="zh-TW" altLang="en-US" sz="2400" b="1" dirty="0">
                    <a:solidFill>
                      <a:schemeClr val="tx1"/>
                    </a:solidFill>
                  </a:rPr>
                  <a:t>隱藏層</a:t>
                </a:r>
                <a:r>
                  <a:rPr lang="zh-TW" altLang="en-US" sz="2400" b="1" dirty="0" smtClean="0">
                    <a:solidFill>
                      <a:schemeClr val="tx1"/>
                    </a:solidFill>
                  </a:rPr>
                  <a:t>狀態</a:t>
                </a:r>
                <a:r>
                  <a:rPr lang="en-US" altLang="zh-TW" sz="2400" b="1" dirty="0" smtClean="0">
                    <a:solidFill>
                      <a:schemeClr val="tx1"/>
                    </a:solidFill>
                  </a:rPr>
                  <a:t>H</a:t>
                </a:r>
                <a:r>
                  <a:rPr lang="en-US" altLang="zh-TW" sz="2400" b="1" baseline="-25000" dirty="0" smtClean="0">
                    <a:solidFill>
                      <a:schemeClr val="tx1"/>
                    </a:solidFill>
                  </a:rPr>
                  <a:t>t-1</a:t>
                </a:r>
                <a:r>
                  <a:rPr lang="zh-TW" altLang="en-US" sz="2400" b="1" dirty="0" smtClean="0">
                    <a:solidFill>
                      <a:schemeClr val="tx1"/>
                    </a:solidFill>
                  </a:rPr>
                  <a:t>。</a:t>
                </a:r>
                <a:endParaRPr lang="en-US" altLang="zh-TW" sz="2400" b="1" dirty="0" smtClean="0">
                  <a:solidFill>
                    <a:schemeClr val="tx1"/>
                  </a:solidFill>
                </a:endParaRPr>
              </a:p>
              <a:p>
                <a:endParaRPr lang="en-US" altLang="zh-TW" sz="2400" b="1" dirty="0" smtClean="0">
                  <a:solidFill>
                    <a:schemeClr val="tx1"/>
                  </a:solidFill>
                </a:endParaRPr>
              </a:p>
              <a:p>
                <a:r>
                  <a:rPr lang="zh-TW" altLang="en-US" sz="2400" b="1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zh-TW" altLang="en-US" sz="24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zh-TW" alt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zh-TW" altLang="en-US" sz="24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zh-TW" alt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̃"/>
                        <m:ctrlPr>
                          <a:rPr lang="zh-TW" altLang="en-US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zh-TW" alt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altLang="zh-TW" sz="24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TW" sz="24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zh-TW" sz="24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𝒕</m:t>
                            </m:r>
                          </m:sub>
                        </m:sSub>
                      </m:e>
                    </m:acc>
                    <m:r>
                      <a:rPr lang="en-US" altLang="zh-TW" sz="24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TW" sz="2400" b="1" dirty="0" err="1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tanh</a:t>
                </a:r>
                <a:r>
                  <a:rPr lang="en-US" altLang="zh-TW" sz="2400" b="1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(</a:t>
                </a:r>
                <a:r>
                  <a:rPr lang="en-US" altLang="zh-TW" sz="2400" b="1" dirty="0" err="1">
                    <a:solidFill>
                      <a:schemeClr val="tx1"/>
                    </a:solidFill>
                  </a:rPr>
                  <a:t>X</a:t>
                </a:r>
                <a:r>
                  <a:rPr lang="en-US" altLang="zh-TW" sz="2400" b="1" baseline="-25000" dirty="0" err="1">
                    <a:solidFill>
                      <a:schemeClr val="tx1"/>
                    </a:solidFill>
                  </a:rPr>
                  <a:t>t</a:t>
                </a:r>
                <a:r>
                  <a:rPr lang="en-US" altLang="zh-TW" sz="2400" b="1" dirty="0" err="1">
                    <a:solidFill>
                      <a:schemeClr val="tx1"/>
                    </a:solidFill>
                  </a:rPr>
                  <a:t>W</a:t>
                </a:r>
                <a:r>
                  <a:rPr lang="en-US" altLang="zh-TW" sz="2400" b="1" baseline="-25000" dirty="0" err="1">
                    <a:solidFill>
                      <a:schemeClr val="tx1"/>
                    </a:solidFill>
                  </a:rPr>
                  <a:t>XH</a:t>
                </a:r>
                <a:r>
                  <a:rPr lang="en-US" altLang="zh-TW" sz="2400" b="1" dirty="0">
                    <a:solidFill>
                      <a:schemeClr val="tx1"/>
                    </a:solidFill>
                  </a:rPr>
                  <a:t>+ (R      H</a:t>
                </a:r>
                <a:r>
                  <a:rPr lang="en-US" altLang="zh-TW" sz="2400" b="1" baseline="-25000" dirty="0">
                    <a:solidFill>
                      <a:schemeClr val="tx1"/>
                    </a:solidFill>
                  </a:rPr>
                  <a:t>t-1</a:t>
                </a:r>
                <a:r>
                  <a:rPr lang="en-US" altLang="zh-TW" sz="2400" b="1" dirty="0">
                    <a:solidFill>
                      <a:schemeClr val="tx1"/>
                    </a:solidFill>
                  </a:rPr>
                  <a:t>) W</a:t>
                </a:r>
                <a:r>
                  <a:rPr lang="en-US" altLang="zh-TW" sz="2400" b="1" baseline="-25000" dirty="0">
                    <a:solidFill>
                      <a:schemeClr val="tx1"/>
                    </a:solidFill>
                  </a:rPr>
                  <a:t>HH</a:t>
                </a:r>
                <a:r>
                  <a:rPr lang="en-US" altLang="zh-TW" sz="2400" b="1" dirty="0">
                    <a:solidFill>
                      <a:schemeClr val="tx1"/>
                    </a:solidFill>
                  </a:rPr>
                  <a:t>+B</a:t>
                </a:r>
                <a:r>
                  <a:rPr lang="en-US" altLang="zh-TW" sz="2400" b="1" baseline="-25000" dirty="0">
                    <a:solidFill>
                      <a:schemeClr val="tx1"/>
                    </a:solidFill>
                  </a:rPr>
                  <a:t>H</a:t>
                </a:r>
                <a:r>
                  <a:rPr lang="en-US" altLang="zh-TW" sz="2400" b="1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)</a:t>
                </a:r>
              </a:p>
              <a:p>
                <a:pPr marL="342900" indent="-342900">
                  <a:buFont typeface="Wingdings" panose="05000000000000000000" pitchFamily="2" charset="2"/>
                  <a:buChar char="n"/>
                </a:pPr>
                <a:endParaRPr lang="en-US" altLang="zh-TW" sz="2400" b="1" dirty="0">
                  <a:solidFill>
                    <a:schemeClr val="tx1"/>
                  </a:solidFill>
                </a:endParaRPr>
              </a:p>
              <a:p>
                <a:pPr marL="342900" indent="-342900">
                  <a:buFont typeface="Wingdings" panose="05000000000000000000" pitchFamily="2" charset="2"/>
                  <a:buChar char="n"/>
                </a:pPr>
                <a:endParaRPr lang="en-US" altLang="zh-TW" sz="2400" b="1" dirty="0">
                  <a:solidFill>
                    <a:schemeClr val="tx1"/>
                  </a:solidFill>
                </a:endParaRPr>
              </a:p>
              <a:p>
                <a:pPr marL="342900" indent="-342900">
                  <a:buFont typeface="Wingdings" panose="05000000000000000000" pitchFamily="2" charset="2"/>
                  <a:buChar char="n"/>
                </a:pPr>
                <a:r>
                  <a:rPr lang="zh-TW" altLang="en-US" sz="2400" b="1" dirty="0">
                    <a:solidFill>
                      <a:schemeClr val="tx1"/>
                    </a:solidFill>
                  </a:rPr>
                  <a:t>過去隱藏層狀態</a:t>
                </a:r>
                <a:r>
                  <a:rPr lang="en-US" altLang="zh-TW" sz="2400" b="1" dirty="0" smtClean="0">
                    <a:solidFill>
                      <a:schemeClr val="tx1"/>
                    </a:solidFill>
                  </a:rPr>
                  <a:t>H</a:t>
                </a:r>
                <a:r>
                  <a:rPr lang="en-US" altLang="zh-TW" sz="2400" b="1" baseline="-25000" dirty="0" smtClean="0">
                    <a:solidFill>
                      <a:schemeClr val="tx1"/>
                    </a:solidFill>
                  </a:rPr>
                  <a:t>t-1</a:t>
                </a:r>
                <a:r>
                  <a:rPr lang="zh-TW" altLang="en-US" sz="2400" b="1" dirty="0" smtClean="0">
                    <a:solidFill>
                      <a:schemeClr val="tx1"/>
                    </a:solidFill>
                  </a:rPr>
                  <a:t>經過重置門</a:t>
                </a:r>
                <a:r>
                  <a:rPr lang="en-US" altLang="zh-TW" sz="2400" b="1" dirty="0" smtClean="0">
                    <a:solidFill>
                      <a:schemeClr val="tx1"/>
                    </a:solidFill>
                  </a:rPr>
                  <a:t>R</a:t>
                </a:r>
                <a:r>
                  <a:rPr lang="zh-TW" altLang="en-US" sz="2400" b="1" dirty="0" smtClean="0">
                    <a:solidFill>
                      <a:schemeClr val="tx1"/>
                    </a:solidFill>
                  </a:rPr>
                  <a:t>控制多少比重參與。</a:t>
                </a:r>
                <a:endParaRPr lang="en-US" altLang="zh-TW" sz="2400" b="1" dirty="0" smtClean="0">
                  <a:solidFill>
                    <a:schemeClr val="tx1"/>
                  </a:solidFill>
                </a:endParaRPr>
              </a:p>
              <a:p>
                <a:pPr marL="712788" lvl="2" indent="-712788">
                  <a:tabLst>
                    <a:tab pos="446088" algn="l"/>
                  </a:tabLst>
                </a:pPr>
                <a:r>
                  <a:rPr lang="en-US" altLang="zh-TW" sz="2400" b="1" dirty="0">
                    <a:solidFill>
                      <a:schemeClr val="tx1"/>
                    </a:solidFill>
                  </a:rPr>
                  <a:t>	</a:t>
                </a:r>
                <a:r>
                  <a:rPr lang="en-US" altLang="zh-TW" sz="2400" b="1" dirty="0" smtClean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</a:t>
                </a:r>
                <a:r>
                  <a:rPr lang="zh-TW" altLang="en-US" sz="2400" b="1" dirty="0" smtClean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若</a:t>
                </a:r>
                <a:r>
                  <a:rPr lang="en-US" altLang="zh-TW" sz="2400" b="1" dirty="0" smtClean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R=1</a:t>
                </a:r>
                <a:r>
                  <a:rPr lang="zh-TW" altLang="en-US" sz="2400" b="1" dirty="0" smtClean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：</a:t>
                </a:r>
                <a:r>
                  <a:rPr lang="zh-TW" altLang="en-US" sz="2400" b="1" dirty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完整保留記憶</a:t>
                </a:r>
                <a:r>
                  <a:rPr lang="zh-TW" altLang="en-US" sz="2400" b="1" dirty="0" smtClean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狀態，即為簡單</a:t>
                </a:r>
                <a:r>
                  <a:rPr lang="en-US" altLang="zh-TW" sz="2400" b="1" dirty="0" smtClean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RNN</a:t>
                </a:r>
                <a:r>
                  <a:rPr lang="zh-TW" altLang="en-US" sz="2400" b="1" dirty="0" smtClean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的運作方式。</a:t>
                </a:r>
                <a:endParaRPr lang="en-US" altLang="zh-TW" sz="2400" b="1" dirty="0" smtClean="0">
                  <a:solidFill>
                    <a:schemeClr val="tx1"/>
                  </a:solidFill>
                  <a:sym typeface="Wingdings" panose="05000000000000000000" pitchFamily="2" charset="2"/>
                </a:endParaRPr>
              </a:p>
              <a:p>
                <a:pPr marL="712788" lvl="2" indent="-712788">
                  <a:tabLst>
                    <a:tab pos="446088" algn="l"/>
                  </a:tabLst>
                </a:pPr>
                <a:r>
                  <a:rPr lang="en-US" altLang="zh-TW" sz="2400" b="1" dirty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	</a:t>
                </a:r>
                <a:r>
                  <a:rPr lang="en-US" altLang="zh-TW" sz="2400" b="1" dirty="0" smtClean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</a:t>
                </a:r>
                <a:r>
                  <a:rPr lang="zh-TW" altLang="en-US" sz="2400" b="1" dirty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若</a:t>
                </a:r>
                <a:r>
                  <a:rPr lang="en-US" altLang="zh-TW" sz="2400" b="1" dirty="0" smtClean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R=0</a:t>
                </a:r>
                <a:r>
                  <a:rPr lang="zh-TW" altLang="en-US" sz="2400" b="1" dirty="0" smtClean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：記憶狀態完全歸零，即為一般</a:t>
                </a:r>
                <a:r>
                  <a:rPr lang="en-US" altLang="zh-TW" sz="2400" b="1" dirty="0" smtClean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MLP</a:t>
                </a:r>
                <a:r>
                  <a:rPr lang="zh-TW" altLang="en-US" sz="2400" b="1" dirty="0" smtClean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的</a:t>
                </a:r>
                <a:r>
                  <a:rPr lang="zh-TW" altLang="en-US" sz="2400" b="1" dirty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運作方式</a:t>
                </a:r>
                <a:r>
                  <a:rPr lang="zh-TW" altLang="en-US" sz="2400" b="1" dirty="0" smtClean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。</a:t>
                </a:r>
                <a:r>
                  <a:rPr lang="en-US" altLang="zh-TW" sz="2400" b="1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/>
                </a:r>
                <a:br>
                  <a:rPr lang="en-US" altLang="zh-TW" sz="2400" b="1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</a:br>
                <a:endParaRPr lang="en-US" altLang="zh-TW" sz="2400" b="1" dirty="0" smtClean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640" y="873859"/>
                <a:ext cx="7120542" cy="4915833"/>
              </a:xfrm>
              <a:prstGeom prst="rect">
                <a:avLst/>
              </a:prstGeom>
              <a:blipFill>
                <a:blip r:embed="rId4"/>
                <a:stretch>
                  <a:fillRect l="-1199" t="-74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橢圓 19"/>
          <p:cNvSpPr/>
          <p:nvPr/>
        </p:nvSpPr>
        <p:spPr>
          <a:xfrm>
            <a:off x="8952180" y="2765753"/>
            <a:ext cx="308325" cy="3083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/>
              <a:t>X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11178054" y="2529374"/>
                <a:ext cx="588559" cy="4727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zh-TW" altLang="en-US" sz="24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altLang="zh-TW" sz="24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4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TW" sz="24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zh-TW" altLang="en-US" sz="24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78054" y="2529374"/>
                <a:ext cx="588559" cy="472758"/>
              </a:xfrm>
              <a:prstGeom prst="rect">
                <a:avLst/>
              </a:prstGeom>
              <a:blipFill>
                <a:blip r:embed="rId5"/>
                <a:stretch>
                  <a:fillRect t="-6494" r="-9375" b="-259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橢圓 21"/>
          <p:cNvSpPr/>
          <p:nvPr/>
        </p:nvSpPr>
        <p:spPr>
          <a:xfrm>
            <a:off x="3665081" y="2083700"/>
            <a:ext cx="308325" cy="30832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800" b="1" dirty="0" smtClean="0">
                <a:solidFill>
                  <a:schemeClr val="tx1"/>
                </a:solidFill>
              </a:rPr>
              <a:t>X</a:t>
            </a:r>
            <a:endParaRPr lang="zh-TW" altLang="en-US" sz="1800" b="1" dirty="0">
              <a:solidFill>
                <a:schemeClr val="tx1"/>
              </a:solidFill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0" y="6389066"/>
            <a:ext cx="3872827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高雄女中新興科技區域推廣中心</a:t>
            </a:r>
            <a:endParaRPr lang="zh-TW" altLang="en-US" sz="2000" dirty="0">
              <a:solidFill>
                <a:srgbClr val="0070C0"/>
              </a:solidFill>
            </a:endParaRPr>
          </a:p>
        </p:txBody>
      </p:sp>
      <p:cxnSp>
        <p:nvCxnSpPr>
          <p:cNvPr id="28" name="直線接點 27"/>
          <p:cNvCxnSpPr/>
          <p:nvPr/>
        </p:nvCxnSpPr>
        <p:spPr>
          <a:xfrm>
            <a:off x="0" y="6389066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2802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2946" y="1587157"/>
            <a:ext cx="3925354" cy="2924408"/>
          </a:xfrm>
          <a:prstGeom prst="rect">
            <a:avLst/>
          </a:prstGeom>
        </p:spPr>
      </p:pic>
      <p:grpSp>
        <p:nvGrpSpPr>
          <p:cNvPr id="93" name="群組 92"/>
          <p:cNvGrpSpPr/>
          <p:nvPr/>
        </p:nvGrpSpPr>
        <p:grpSpPr>
          <a:xfrm>
            <a:off x="2932463" y="122835"/>
            <a:ext cx="6283511" cy="560398"/>
            <a:chOff x="104932" y="122092"/>
            <a:chExt cx="3934334" cy="659567"/>
          </a:xfrm>
        </p:grpSpPr>
        <p:sp>
          <p:nvSpPr>
            <p:cNvPr id="94" name="綵帶 (向上) 93"/>
            <p:cNvSpPr/>
            <p:nvPr/>
          </p:nvSpPr>
          <p:spPr>
            <a:xfrm>
              <a:off x="104932" y="122092"/>
              <a:ext cx="3934334" cy="659567"/>
            </a:xfrm>
            <a:prstGeom prst="ribbon2">
              <a:avLst>
                <a:gd name="adj1" fmla="val 5303"/>
                <a:gd name="adj2" fmla="val 70628"/>
              </a:avLst>
            </a:prstGeom>
            <a:gradFill flip="none" rotWithShape="1">
              <a:gsLst>
                <a:gs pos="0">
                  <a:schemeClr val="accent1">
                    <a:shade val="30000"/>
                    <a:satMod val="115000"/>
                  </a:schemeClr>
                </a:gs>
                <a:gs pos="50000">
                  <a:schemeClr val="accent1">
                    <a:shade val="67500"/>
                    <a:satMod val="115000"/>
                  </a:schemeClr>
                </a:gs>
                <a:gs pos="100000">
                  <a:schemeClr val="accent1">
                    <a:shade val="100000"/>
                    <a:satMod val="11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文字方塊 94"/>
                <p:cNvSpPr txBox="1"/>
                <p:nvPr/>
              </p:nvSpPr>
              <p:spPr>
                <a:xfrm>
                  <a:off x="779488" y="195580"/>
                  <a:ext cx="2687238" cy="55641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lvl="0" algn="ctr"/>
                  <a:r>
                    <a:rPr lang="zh-TW" altLang="en-US" sz="2400" b="1" dirty="0" smtClean="0">
                      <a:solidFill>
                        <a:schemeClr val="bg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隱藏層的暫態</a:t>
                  </a:r>
                  <a14:m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zh-TW" altLang="en-US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altLang="zh-TW" sz="24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4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TW" sz="24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</m:e>
                      </m:acc>
                    </m:oMath>
                  </a14:m>
                  <a:endParaRPr lang="en-US" altLang="zh-TW" sz="2400" b="1" dirty="0">
                    <a:solidFill>
                      <a:schemeClr val="bg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mc:Choice>
          <mc:Fallback xmlns="">
            <p:sp>
              <p:nvSpPr>
                <p:cNvPr id="95" name="文字方塊 9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9488" y="195580"/>
                  <a:ext cx="2687238" cy="556418"/>
                </a:xfrm>
                <a:prstGeom prst="rect">
                  <a:avLst/>
                </a:prstGeom>
                <a:blipFill>
                  <a:blip r:embed="rId3"/>
                  <a:stretch>
                    <a:fillRect t="-7692" b="-2820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9" name="文字方塊 8"/>
          <p:cNvSpPr txBox="1"/>
          <p:nvPr/>
        </p:nvSpPr>
        <p:spPr>
          <a:xfrm>
            <a:off x="7097046" y="1147200"/>
            <a:ext cx="13806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 smtClean="0"/>
              <a:t>隱藏層</a:t>
            </a:r>
            <a:endParaRPr lang="en-US" altLang="zh-TW" sz="2400" b="1" dirty="0" smtClean="0"/>
          </a:p>
          <a:p>
            <a:pPr algn="ctr"/>
            <a:r>
              <a:rPr lang="zh-TW" altLang="en-US" sz="2400" b="1" dirty="0" smtClean="0"/>
              <a:t>狀態</a:t>
            </a:r>
            <a:r>
              <a:rPr lang="en-US" altLang="zh-TW" sz="2400" b="1" dirty="0"/>
              <a:t>H</a:t>
            </a:r>
            <a:r>
              <a:rPr lang="en-US" altLang="zh-TW" sz="2400" b="1" baseline="-25000" dirty="0"/>
              <a:t>t-1</a:t>
            </a:r>
            <a:endParaRPr lang="zh-TW" altLang="en-US" sz="2400" b="1" baseline="-25000" dirty="0"/>
          </a:p>
          <a:p>
            <a:pPr algn="ctr"/>
            <a:endParaRPr lang="en-US" altLang="zh-TW" sz="2400" b="1" dirty="0" smtClean="0"/>
          </a:p>
        </p:txBody>
      </p:sp>
      <p:sp>
        <p:nvSpPr>
          <p:cNvPr id="10" name="文字方塊 9"/>
          <p:cNvSpPr txBox="1"/>
          <p:nvPr/>
        </p:nvSpPr>
        <p:spPr>
          <a:xfrm>
            <a:off x="7747573" y="4511565"/>
            <a:ext cx="11079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2400" b="1" dirty="0" smtClean="0"/>
              <a:t>輸入</a:t>
            </a:r>
            <a:r>
              <a:rPr lang="en-US" altLang="zh-TW" sz="2400" b="1" dirty="0" err="1" smtClean="0"/>
              <a:t>X</a:t>
            </a:r>
            <a:r>
              <a:rPr lang="en-US" altLang="zh-TW" sz="2400" b="1" baseline="-25000" dirty="0" err="1" smtClean="0"/>
              <a:t>t</a:t>
            </a:r>
            <a:endParaRPr lang="zh-TW" altLang="en-US" sz="2400" b="1" baseline="-25000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9456605" y="2711249"/>
            <a:ext cx="4477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 smtClean="0">
                <a:solidFill>
                  <a:schemeClr val="accent4"/>
                </a:solidFill>
              </a:rPr>
              <a:t>R</a:t>
            </a:r>
            <a:endParaRPr lang="zh-TW" altLang="en-US" sz="2400" b="1" baseline="-25000" dirty="0">
              <a:solidFill>
                <a:schemeClr val="accent4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253640" y="873859"/>
                <a:ext cx="7120542" cy="491583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Wingdings" panose="05000000000000000000" pitchFamily="2" charset="2"/>
                  <a:buChar char="n"/>
                </a:pPr>
                <a:r>
                  <a:rPr lang="zh-TW" altLang="en-US" sz="2400" b="1" dirty="0">
                    <a:solidFill>
                      <a:schemeClr val="tx1"/>
                    </a:solidFill>
                  </a:rPr>
                  <a:t>隱藏層暫態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zh-TW" altLang="en-US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TW" sz="24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TW" sz="24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zh-TW" sz="24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𝒕</m:t>
                            </m:r>
                          </m:sub>
                        </m:sSub>
                      </m:e>
                    </m:acc>
                  </m:oMath>
                </a14:m>
                <a:r>
                  <a:rPr lang="zh-TW" altLang="en-US" sz="2400" b="1" dirty="0" smtClean="0">
                    <a:solidFill>
                      <a:schemeClr val="tx1"/>
                    </a:solidFill>
                  </a:rPr>
                  <a:t>，同時考慮當下事件資料</a:t>
                </a:r>
                <a:r>
                  <a:rPr lang="en-US" altLang="zh-TW" sz="2400" b="1" dirty="0" err="1" smtClean="0">
                    <a:solidFill>
                      <a:schemeClr val="tx1"/>
                    </a:solidFill>
                  </a:rPr>
                  <a:t>X</a:t>
                </a:r>
                <a:r>
                  <a:rPr lang="en-US" altLang="zh-TW" sz="2400" b="1" baseline="-25000" dirty="0" err="1" smtClean="0">
                    <a:solidFill>
                      <a:schemeClr val="tx1"/>
                    </a:solidFill>
                  </a:rPr>
                  <a:t>t</a:t>
                </a:r>
                <a:r>
                  <a:rPr lang="zh-TW" altLang="en-US" sz="2400" b="1" dirty="0" smtClean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及</a:t>
                </a:r>
                <a:r>
                  <a:rPr lang="zh-TW" altLang="en-US" sz="2400" b="1" dirty="0" smtClean="0">
                    <a:solidFill>
                      <a:schemeClr val="tx1"/>
                    </a:solidFill>
                  </a:rPr>
                  <a:t>過去</a:t>
                </a:r>
                <a:r>
                  <a:rPr lang="zh-TW" altLang="en-US" sz="2400" b="1" dirty="0">
                    <a:solidFill>
                      <a:schemeClr val="tx1"/>
                    </a:solidFill>
                  </a:rPr>
                  <a:t>隱藏層</a:t>
                </a:r>
                <a:r>
                  <a:rPr lang="zh-TW" altLang="en-US" sz="2400" b="1" dirty="0" smtClean="0">
                    <a:solidFill>
                      <a:schemeClr val="tx1"/>
                    </a:solidFill>
                  </a:rPr>
                  <a:t>狀態</a:t>
                </a:r>
                <a:r>
                  <a:rPr lang="en-US" altLang="zh-TW" sz="2400" b="1" dirty="0" smtClean="0">
                    <a:solidFill>
                      <a:schemeClr val="tx1"/>
                    </a:solidFill>
                  </a:rPr>
                  <a:t>H</a:t>
                </a:r>
                <a:r>
                  <a:rPr lang="en-US" altLang="zh-TW" sz="2400" b="1" baseline="-25000" dirty="0" smtClean="0">
                    <a:solidFill>
                      <a:schemeClr val="tx1"/>
                    </a:solidFill>
                  </a:rPr>
                  <a:t>t-1</a:t>
                </a:r>
                <a:r>
                  <a:rPr lang="zh-TW" altLang="en-US" sz="2400" b="1" dirty="0" smtClean="0">
                    <a:solidFill>
                      <a:schemeClr val="tx1"/>
                    </a:solidFill>
                  </a:rPr>
                  <a:t>。</a:t>
                </a:r>
                <a:endParaRPr lang="en-US" altLang="zh-TW" sz="2400" b="1" dirty="0" smtClean="0">
                  <a:solidFill>
                    <a:schemeClr val="tx1"/>
                  </a:solidFill>
                </a:endParaRPr>
              </a:p>
              <a:p>
                <a:endParaRPr lang="en-US" altLang="zh-TW" sz="2400" b="1" dirty="0" smtClean="0">
                  <a:solidFill>
                    <a:schemeClr val="tx1"/>
                  </a:solidFill>
                </a:endParaRPr>
              </a:p>
              <a:p>
                <a:r>
                  <a:rPr lang="zh-TW" altLang="en-US" sz="2400" b="1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zh-TW" altLang="en-US" sz="24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zh-TW" alt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zh-TW" altLang="en-US" sz="24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zh-TW" alt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̃"/>
                        <m:ctrlPr>
                          <a:rPr lang="zh-TW" altLang="en-US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zh-TW" alt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altLang="zh-TW" sz="24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TW" sz="24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zh-TW" sz="24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𝒕</m:t>
                            </m:r>
                          </m:sub>
                        </m:sSub>
                      </m:e>
                    </m:acc>
                    <m:r>
                      <a:rPr lang="en-US" altLang="zh-TW" sz="24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TW" sz="2400" b="1" dirty="0" err="1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tanh</a:t>
                </a:r>
                <a:r>
                  <a:rPr lang="en-US" altLang="zh-TW" sz="2400" b="1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(</a:t>
                </a:r>
                <a:r>
                  <a:rPr lang="en-US" altLang="zh-TW" sz="2400" b="1" dirty="0" err="1">
                    <a:solidFill>
                      <a:schemeClr val="tx1"/>
                    </a:solidFill>
                  </a:rPr>
                  <a:t>X</a:t>
                </a:r>
                <a:r>
                  <a:rPr lang="en-US" altLang="zh-TW" sz="2400" b="1" baseline="-25000" dirty="0" err="1">
                    <a:solidFill>
                      <a:schemeClr val="tx1"/>
                    </a:solidFill>
                  </a:rPr>
                  <a:t>t</a:t>
                </a:r>
                <a:r>
                  <a:rPr lang="en-US" altLang="zh-TW" sz="2400" b="1" dirty="0" err="1">
                    <a:solidFill>
                      <a:schemeClr val="tx1"/>
                    </a:solidFill>
                  </a:rPr>
                  <a:t>W</a:t>
                </a:r>
                <a:r>
                  <a:rPr lang="en-US" altLang="zh-TW" sz="2400" b="1" baseline="-25000" dirty="0" err="1">
                    <a:solidFill>
                      <a:schemeClr val="tx1"/>
                    </a:solidFill>
                  </a:rPr>
                  <a:t>XH</a:t>
                </a:r>
                <a:r>
                  <a:rPr lang="en-US" altLang="zh-TW" sz="2400" b="1" dirty="0">
                    <a:solidFill>
                      <a:schemeClr val="tx1"/>
                    </a:solidFill>
                  </a:rPr>
                  <a:t>+ (R      H</a:t>
                </a:r>
                <a:r>
                  <a:rPr lang="en-US" altLang="zh-TW" sz="2400" b="1" baseline="-25000" dirty="0">
                    <a:solidFill>
                      <a:schemeClr val="tx1"/>
                    </a:solidFill>
                  </a:rPr>
                  <a:t>t-1</a:t>
                </a:r>
                <a:r>
                  <a:rPr lang="en-US" altLang="zh-TW" sz="2400" b="1" dirty="0">
                    <a:solidFill>
                      <a:schemeClr val="tx1"/>
                    </a:solidFill>
                  </a:rPr>
                  <a:t>) W</a:t>
                </a:r>
                <a:r>
                  <a:rPr lang="en-US" altLang="zh-TW" sz="2400" b="1" baseline="-25000" dirty="0">
                    <a:solidFill>
                      <a:schemeClr val="tx1"/>
                    </a:solidFill>
                  </a:rPr>
                  <a:t>HH</a:t>
                </a:r>
                <a:r>
                  <a:rPr lang="en-US" altLang="zh-TW" sz="2400" b="1" dirty="0">
                    <a:solidFill>
                      <a:schemeClr val="tx1"/>
                    </a:solidFill>
                  </a:rPr>
                  <a:t>+B</a:t>
                </a:r>
                <a:r>
                  <a:rPr lang="en-US" altLang="zh-TW" sz="2400" b="1" baseline="-25000" dirty="0">
                    <a:solidFill>
                      <a:schemeClr val="tx1"/>
                    </a:solidFill>
                  </a:rPr>
                  <a:t>H</a:t>
                </a:r>
                <a:r>
                  <a:rPr lang="en-US" altLang="zh-TW" sz="2400" b="1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)</a:t>
                </a:r>
              </a:p>
              <a:p>
                <a:pPr marL="342900" indent="-342900">
                  <a:buFont typeface="Wingdings" panose="05000000000000000000" pitchFamily="2" charset="2"/>
                  <a:buChar char="n"/>
                </a:pPr>
                <a:endParaRPr lang="en-US" altLang="zh-TW" sz="2400" b="1" dirty="0">
                  <a:solidFill>
                    <a:schemeClr val="tx1"/>
                  </a:solidFill>
                </a:endParaRPr>
              </a:p>
              <a:p>
                <a:pPr marL="342900" indent="-342900">
                  <a:buFont typeface="Wingdings" panose="05000000000000000000" pitchFamily="2" charset="2"/>
                  <a:buChar char="n"/>
                </a:pPr>
                <a:endParaRPr lang="en-US" altLang="zh-TW" sz="2400" b="1" dirty="0">
                  <a:solidFill>
                    <a:schemeClr val="tx1"/>
                  </a:solidFill>
                </a:endParaRPr>
              </a:p>
              <a:p>
                <a:pPr marL="342900" indent="-342900">
                  <a:buFont typeface="Wingdings" panose="05000000000000000000" pitchFamily="2" charset="2"/>
                  <a:buChar char="n"/>
                </a:pPr>
                <a:r>
                  <a:rPr lang="zh-TW" altLang="en-US" sz="2400" b="1" dirty="0">
                    <a:solidFill>
                      <a:schemeClr val="tx1"/>
                    </a:solidFill>
                  </a:rPr>
                  <a:t>過去隱藏層狀態</a:t>
                </a:r>
                <a:r>
                  <a:rPr lang="en-US" altLang="zh-TW" sz="2400" b="1" dirty="0" smtClean="0">
                    <a:solidFill>
                      <a:schemeClr val="tx1"/>
                    </a:solidFill>
                  </a:rPr>
                  <a:t>H</a:t>
                </a:r>
                <a:r>
                  <a:rPr lang="en-US" altLang="zh-TW" sz="2400" b="1" baseline="-25000" dirty="0" smtClean="0">
                    <a:solidFill>
                      <a:schemeClr val="tx1"/>
                    </a:solidFill>
                  </a:rPr>
                  <a:t>t-1</a:t>
                </a:r>
                <a:r>
                  <a:rPr lang="zh-TW" altLang="en-US" sz="2400" b="1" dirty="0" smtClean="0">
                    <a:solidFill>
                      <a:schemeClr val="tx1"/>
                    </a:solidFill>
                  </a:rPr>
                  <a:t>經過重置門</a:t>
                </a:r>
                <a:r>
                  <a:rPr lang="en-US" altLang="zh-TW" sz="2400" b="1" dirty="0" smtClean="0">
                    <a:solidFill>
                      <a:schemeClr val="tx1"/>
                    </a:solidFill>
                  </a:rPr>
                  <a:t>R</a:t>
                </a:r>
                <a:r>
                  <a:rPr lang="zh-TW" altLang="en-US" sz="2400" b="1" dirty="0" smtClean="0">
                    <a:solidFill>
                      <a:schemeClr val="tx1"/>
                    </a:solidFill>
                  </a:rPr>
                  <a:t>控制多少比重參與。</a:t>
                </a:r>
                <a:endParaRPr lang="en-US" altLang="zh-TW" sz="2400" b="1" dirty="0" smtClean="0">
                  <a:solidFill>
                    <a:schemeClr val="tx1"/>
                  </a:solidFill>
                </a:endParaRPr>
              </a:p>
              <a:p>
                <a:pPr marL="712788" lvl="2" indent="-712788">
                  <a:tabLst>
                    <a:tab pos="446088" algn="l"/>
                  </a:tabLst>
                </a:pPr>
                <a:r>
                  <a:rPr lang="en-US" altLang="zh-TW" sz="2400" b="1" dirty="0">
                    <a:solidFill>
                      <a:schemeClr val="tx1"/>
                    </a:solidFill>
                  </a:rPr>
                  <a:t>	</a:t>
                </a:r>
                <a:r>
                  <a:rPr lang="en-US" altLang="zh-TW" sz="2400" b="1" dirty="0" smtClean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</a:t>
                </a:r>
                <a:r>
                  <a:rPr lang="zh-TW" altLang="en-US" sz="2400" b="1" dirty="0" smtClean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若</a:t>
                </a:r>
                <a:r>
                  <a:rPr lang="en-US" altLang="zh-TW" sz="2400" b="1" dirty="0" smtClean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R=1</a:t>
                </a:r>
                <a:r>
                  <a:rPr lang="zh-TW" altLang="en-US" sz="2400" b="1" dirty="0" smtClean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：</a:t>
                </a:r>
                <a:r>
                  <a:rPr lang="zh-TW" altLang="en-US" sz="2400" b="1" dirty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完整保留記憶</a:t>
                </a:r>
                <a:r>
                  <a:rPr lang="zh-TW" altLang="en-US" sz="2400" b="1" dirty="0" smtClean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狀態，即為簡單</a:t>
                </a:r>
                <a:r>
                  <a:rPr lang="en-US" altLang="zh-TW" sz="2400" b="1" dirty="0" smtClean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RNN</a:t>
                </a:r>
                <a:r>
                  <a:rPr lang="zh-TW" altLang="en-US" sz="2400" b="1" dirty="0" smtClean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的運作方式。</a:t>
                </a:r>
                <a:endParaRPr lang="en-US" altLang="zh-TW" sz="2400" b="1" dirty="0" smtClean="0">
                  <a:solidFill>
                    <a:schemeClr val="tx1"/>
                  </a:solidFill>
                  <a:sym typeface="Wingdings" panose="05000000000000000000" pitchFamily="2" charset="2"/>
                </a:endParaRPr>
              </a:p>
              <a:p>
                <a:pPr marL="712788" lvl="2" indent="-712788">
                  <a:tabLst>
                    <a:tab pos="446088" algn="l"/>
                  </a:tabLst>
                </a:pPr>
                <a:r>
                  <a:rPr lang="en-US" altLang="zh-TW" sz="2400" b="1" dirty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	</a:t>
                </a:r>
                <a:r>
                  <a:rPr lang="en-US" altLang="zh-TW" sz="2400" b="1" dirty="0" smtClean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</a:t>
                </a:r>
                <a:r>
                  <a:rPr lang="zh-TW" altLang="en-US" sz="2400" b="1" dirty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若</a:t>
                </a:r>
                <a:r>
                  <a:rPr lang="en-US" altLang="zh-TW" sz="2400" b="1" dirty="0" smtClean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R=0</a:t>
                </a:r>
                <a:r>
                  <a:rPr lang="zh-TW" altLang="en-US" sz="2400" b="1" dirty="0" smtClean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：記憶狀態完全歸零，即為一般</a:t>
                </a:r>
                <a:r>
                  <a:rPr lang="en-US" altLang="zh-TW" sz="2400" b="1" dirty="0" smtClean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MLP</a:t>
                </a:r>
                <a:r>
                  <a:rPr lang="zh-TW" altLang="en-US" sz="2400" b="1" dirty="0" smtClean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的</a:t>
                </a:r>
                <a:r>
                  <a:rPr lang="zh-TW" altLang="en-US" sz="2400" b="1" dirty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運作方式</a:t>
                </a:r>
                <a:r>
                  <a:rPr lang="zh-TW" altLang="en-US" sz="2400" b="1" dirty="0" smtClean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。</a:t>
                </a:r>
                <a:r>
                  <a:rPr lang="en-US" altLang="zh-TW" sz="2400" b="1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/>
                </a:r>
                <a:br>
                  <a:rPr lang="en-US" altLang="zh-TW" sz="2400" b="1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</a:br>
                <a:endParaRPr lang="en-US" altLang="zh-TW" sz="2400" b="1" dirty="0" smtClean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640" y="873859"/>
                <a:ext cx="7120542" cy="4915833"/>
              </a:xfrm>
              <a:prstGeom prst="rect">
                <a:avLst/>
              </a:prstGeom>
              <a:blipFill>
                <a:blip r:embed="rId4"/>
                <a:stretch>
                  <a:fillRect l="-1199" t="-74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橢圓 19"/>
          <p:cNvSpPr/>
          <p:nvPr/>
        </p:nvSpPr>
        <p:spPr>
          <a:xfrm>
            <a:off x="8952180" y="2765753"/>
            <a:ext cx="308325" cy="3083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/>
              <a:t>X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11178054" y="2529374"/>
                <a:ext cx="588559" cy="4727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zh-TW" altLang="en-US" sz="24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altLang="zh-TW" sz="24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4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TW" sz="24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zh-TW" altLang="en-US" sz="24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78054" y="2529374"/>
                <a:ext cx="588559" cy="472758"/>
              </a:xfrm>
              <a:prstGeom prst="rect">
                <a:avLst/>
              </a:prstGeom>
              <a:blipFill>
                <a:blip r:embed="rId5"/>
                <a:stretch>
                  <a:fillRect t="-6494" r="-9375" b="-259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橢圓 21"/>
          <p:cNvSpPr/>
          <p:nvPr/>
        </p:nvSpPr>
        <p:spPr>
          <a:xfrm>
            <a:off x="3665081" y="2083700"/>
            <a:ext cx="308325" cy="30832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800" b="1" dirty="0" smtClean="0">
                <a:solidFill>
                  <a:schemeClr val="tx1"/>
                </a:solidFill>
              </a:rPr>
              <a:t>X</a:t>
            </a:r>
            <a:endParaRPr lang="zh-TW" altLang="en-US" sz="1800" b="1" dirty="0">
              <a:solidFill>
                <a:schemeClr val="tx1"/>
              </a:solidFill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0" y="6389066"/>
            <a:ext cx="3872827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高雄女中新興科技區域推廣中心</a:t>
            </a:r>
            <a:endParaRPr lang="zh-TW" altLang="en-US" sz="2000" dirty="0">
              <a:solidFill>
                <a:srgbClr val="0070C0"/>
              </a:solidFill>
            </a:endParaRPr>
          </a:p>
        </p:txBody>
      </p:sp>
      <p:cxnSp>
        <p:nvCxnSpPr>
          <p:cNvPr id="15" name="直線接點 14"/>
          <p:cNvCxnSpPr/>
          <p:nvPr/>
        </p:nvCxnSpPr>
        <p:spPr>
          <a:xfrm>
            <a:off x="0" y="6389066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8290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6082" y="1612162"/>
            <a:ext cx="4550737" cy="3042846"/>
          </a:xfrm>
          <a:prstGeom prst="rect">
            <a:avLst/>
          </a:prstGeom>
        </p:spPr>
      </p:pic>
      <p:grpSp>
        <p:nvGrpSpPr>
          <p:cNvPr id="93" name="群組 92"/>
          <p:cNvGrpSpPr/>
          <p:nvPr/>
        </p:nvGrpSpPr>
        <p:grpSpPr>
          <a:xfrm>
            <a:off x="2932463" y="122835"/>
            <a:ext cx="6283511" cy="560398"/>
            <a:chOff x="104932" y="122092"/>
            <a:chExt cx="3934334" cy="659567"/>
          </a:xfrm>
        </p:grpSpPr>
        <p:sp>
          <p:nvSpPr>
            <p:cNvPr id="94" name="綵帶 (向上) 93"/>
            <p:cNvSpPr/>
            <p:nvPr/>
          </p:nvSpPr>
          <p:spPr>
            <a:xfrm>
              <a:off x="104932" y="122092"/>
              <a:ext cx="3934334" cy="659567"/>
            </a:xfrm>
            <a:prstGeom prst="ribbon2">
              <a:avLst>
                <a:gd name="adj1" fmla="val 5303"/>
                <a:gd name="adj2" fmla="val 70628"/>
              </a:avLst>
            </a:prstGeom>
            <a:gradFill flip="none" rotWithShape="1">
              <a:gsLst>
                <a:gs pos="0">
                  <a:schemeClr val="accent1">
                    <a:shade val="30000"/>
                    <a:satMod val="115000"/>
                  </a:schemeClr>
                </a:gs>
                <a:gs pos="50000">
                  <a:schemeClr val="accent1">
                    <a:shade val="67500"/>
                    <a:satMod val="115000"/>
                  </a:schemeClr>
                </a:gs>
                <a:gs pos="100000">
                  <a:schemeClr val="accent1">
                    <a:shade val="100000"/>
                    <a:satMod val="11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5" name="文字方塊 94"/>
            <p:cNvSpPr txBox="1"/>
            <p:nvPr/>
          </p:nvSpPr>
          <p:spPr>
            <a:xfrm>
              <a:off x="779488" y="195580"/>
              <a:ext cx="2687238" cy="5564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/>
              <a:r>
                <a:rPr lang="zh-TW" altLang="en-US" sz="2400" b="1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隱藏層的輸出狀態</a:t>
              </a:r>
              <a:r>
                <a:rPr lang="en-US" altLang="zh-TW" sz="2400" b="1" dirty="0" err="1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H</a:t>
              </a:r>
              <a:r>
                <a:rPr lang="en-US" altLang="zh-TW" sz="2400" b="1" baseline="-25000" dirty="0" err="1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t</a:t>
              </a:r>
              <a:endParaRPr lang="en-US" altLang="zh-TW" sz="2400" b="1" baseline="-25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9" name="文字方塊 8"/>
          <p:cNvSpPr txBox="1"/>
          <p:nvPr/>
        </p:nvSpPr>
        <p:spPr>
          <a:xfrm>
            <a:off x="5823387" y="1483535"/>
            <a:ext cx="13806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 smtClean="0"/>
              <a:t>隱藏層</a:t>
            </a:r>
            <a:endParaRPr lang="en-US" altLang="zh-TW" sz="2400" b="1" dirty="0" smtClean="0"/>
          </a:p>
          <a:p>
            <a:pPr algn="ctr"/>
            <a:r>
              <a:rPr lang="zh-TW" altLang="en-US" sz="2400" b="1" dirty="0" smtClean="0"/>
              <a:t>狀態</a:t>
            </a:r>
            <a:r>
              <a:rPr lang="en-US" altLang="zh-TW" sz="2400" b="1" dirty="0"/>
              <a:t>H</a:t>
            </a:r>
            <a:r>
              <a:rPr lang="en-US" altLang="zh-TW" sz="2400" b="1" baseline="-25000" dirty="0"/>
              <a:t>t-1</a:t>
            </a:r>
            <a:endParaRPr lang="zh-TW" altLang="en-US" sz="2400" b="1" baseline="-25000" dirty="0"/>
          </a:p>
          <a:p>
            <a:pPr algn="ctr"/>
            <a:endParaRPr lang="en-US" altLang="zh-TW" sz="2400" b="1" dirty="0" smtClean="0"/>
          </a:p>
        </p:txBody>
      </p:sp>
      <p:sp>
        <p:nvSpPr>
          <p:cNvPr id="10" name="文字方塊 9"/>
          <p:cNvSpPr txBox="1"/>
          <p:nvPr/>
        </p:nvSpPr>
        <p:spPr>
          <a:xfrm>
            <a:off x="6094709" y="4321970"/>
            <a:ext cx="11079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2400" b="1" dirty="0" smtClean="0"/>
              <a:t>輸入</a:t>
            </a:r>
            <a:r>
              <a:rPr lang="en-US" altLang="zh-TW" sz="2400" b="1" dirty="0" err="1" smtClean="0"/>
              <a:t>X</a:t>
            </a:r>
            <a:r>
              <a:rPr lang="en-US" altLang="zh-TW" sz="2400" b="1" baseline="-25000" dirty="0" err="1" smtClean="0"/>
              <a:t>t</a:t>
            </a:r>
            <a:endParaRPr lang="zh-TW" altLang="en-US" sz="2400" b="1" baseline="-25000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9108427" y="2807000"/>
            <a:ext cx="4477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 smtClean="0">
                <a:solidFill>
                  <a:srgbClr val="7030A0"/>
                </a:solidFill>
              </a:rPr>
              <a:t>U</a:t>
            </a:r>
            <a:endParaRPr lang="zh-TW" altLang="en-US" sz="2400" b="1" baseline="-25000" dirty="0">
              <a:solidFill>
                <a:srgbClr val="7030A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253640" y="1309793"/>
                <a:ext cx="5569747" cy="418826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Wingdings" panose="05000000000000000000" pitchFamily="2" charset="2"/>
                  <a:buChar char="n"/>
                </a:pPr>
                <a:r>
                  <a:rPr lang="zh-TW" altLang="en-US" sz="2400" b="1" dirty="0">
                    <a:solidFill>
                      <a:schemeClr val="tx1"/>
                    </a:solidFill>
                  </a:rPr>
                  <a:t>隱藏</a:t>
                </a:r>
                <a:r>
                  <a:rPr lang="zh-TW" altLang="en-US" sz="2400" b="1" dirty="0" smtClean="0">
                    <a:solidFill>
                      <a:schemeClr val="tx1"/>
                    </a:solidFill>
                  </a:rPr>
                  <a:t>層輸出狀態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TW" sz="2400" b="1" dirty="0">
                        <a:solidFill>
                          <a:schemeClr val="tx1"/>
                        </a:solidFill>
                      </a:rPr>
                      <m:t>H</m:t>
                    </m:r>
                    <m:r>
                      <m:rPr>
                        <m:nor/>
                      </m:rPr>
                      <a:rPr lang="en-US" altLang="zh-TW" sz="2400" b="1" baseline="-25000" dirty="0">
                        <a:solidFill>
                          <a:schemeClr val="tx1"/>
                        </a:solidFill>
                      </a:rPr>
                      <m:t>t</m:t>
                    </m:r>
                  </m:oMath>
                </a14:m>
                <a:r>
                  <a:rPr lang="zh-TW" altLang="en-US" sz="2400" b="1" dirty="0" smtClean="0">
                    <a:solidFill>
                      <a:schemeClr val="tx1"/>
                    </a:solidFill>
                  </a:rPr>
                  <a:t>，同時考慮隱藏層暫態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zh-TW" altLang="en-US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zh-TW" altLang="en-US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altLang="zh-TW" sz="24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TW" sz="24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zh-TW" sz="24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𝒕</m:t>
                            </m:r>
                          </m:sub>
                        </m:sSub>
                      </m:e>
                    </m:acc>
                  </m:oMath>
                </a14:m>
                <a:r>
                  <a:rPr lang="zh-TW" altLang="en-US" sz="2400" b="1" dirty="0" smtClean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及</a:t>
                </a:r>
                <a:r>
                  <a:rPr lang="zh-TW" altLang="en-US" sz="2400" b="1" dirty="0" smtClean="0">
                    <a:solidFill>
                      <a:schemeClr val="tx1"/>
                    </a:solidFill>
                  </a:rPr>
                  <a:t>過去</a:t>
                </a:r>
                <a:r>
                  <a:rPr lang="zh-TW" altLang="en-US" sz="2400" b="1" dirty="0">
                    <a:solidFill>
                      <a:schemeClr val="tx1"/>
                    </a:solidFill>
                  </a:rPr>
                  <a:t>隱藏層</a:t>
                </a:r>
                <a:r>
                  <a:rPr lang="zh-TW" altLang="en-US" sz="2400" b="1" dirty="0" smtClean="0">
                    <a:solidFill>
                      <a:schemeClr val="tx1"/>
                    </a:solidFill>
                  </a:rPr>
                  <a:t>狀態</a:t>
                </a:r>
                <a:r>
                  <a:rPr lang="en-US" altLang="zh-TW" sz="2400" b="1" dirty="0" smtClean="0">
                    <a:solidFill>
                      <a:schemeClr val="tx1"/>
                    </a:solidFill>
                  </a:rPr>
                  <a:t>H</a:t>
                </a:r>
                <a:r>
                  <a:rPr lang="en-US" altLang="zh-TW" sz="2400" b="1" baseline="-25000" dirty="0" smtClean="0">
                    <a:solidFill>
                      <a:schemeClr val="tx1"/>
                    </a:solidFill>
                  </a:rPr>
                  <a:t>t-1</a:t>
                </a:r>
                <a:r>
                  <a:rPr lang="zh-TW" altLang="en-US" sz="2400" b="1" dirty="0" smtClean="0">
                    <a:solidFill>
                      <a:schemeClr val="tx1"/>
                    </a:solidFill>
                  </a:rPr>
                  <a:t>。</a:t>
                </a:r>
                <a:endParaRPr lang="en-US" altLang="zh-TW" sz="2400" b="1" dirty="0" smtClean="0">
                  <a:solidFill>
                    <a:schemeClr val="tx1"/>
                  </a:solidFill>
                </a:endParaRPr>
              </a:p>
              <a:p>
                <a:pPr indent="361950"/>
                <a14:m>
                  <m:oMath xmlns:m="http://schemas.openxmlformats.org/officeDocument/2006/math">
                    <m:r>
                      <a:rPr lang="zh-TW" altLang="en-US" sz="2400" b="1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zh-TW" altLang="en-US" sz="24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zh-TW" altLang="en-US" sz="2400" b="1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zh-TW" altLang="en-US" sz="24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zh-TW" altLang="en-US" sz="2400" b="1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zh-TW" altLang="en-US" sz="24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zh-TW" sz="2400" b="1" dirty="0">
                        <a:solidFill>
                          <a:schemeClr val="tx1"/>
                        </a:solidFill>
                      </a:rPr>
                      <m:t>H</m:t>
                    </m:r>
                    <m:r>
                      <m:rPr>
                        <m:nor/>
                      </m:rPr>
                      <a:rPr lang="en-US" altLang="zh-TW" sz="2400" b="1" baseline="-25000" dirty="0">
                        <a:solidFill>
                          <a:schemeClr val="tx1"/>
                        </a:solidFill>
                      </a:rPr>
                      <m:t>t</m:t>
                    </m:r>
                    <m:r>
                      <a:rPr lang="en-US" altLang="zh-TW" sz="24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TW" sz="2400" b="1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TW" sz="2400" b="1" dirty="0" smtClean="0">
                    <a:solidFill>
                      <a:schemeClr val="tx1"/>
                    </a:solidFill>
                  </a:rPr>
                  <a:t>U      </a:t>
                </a:r>
                <a:r>
                  <a:rPr lang="en-US" altLang="zh-TW" sz="2400" b="1" dirty="0">
                    <a:solidFill>
                      <a:schemeClr val="tx1"/>
                    </a:solidFill>
                  </a:rPr>
                  <a:t>H</a:t>
                </a:r>
                <a:r>
                  <a:rPr lang="en-US" altLang="zh-TW" sz="2400" b="1" baseline="-25000" dirty="0">
                    <a:solidFill>
                      <a:schemeClr val="tx1"/>
                    </a:solidFill>
                  </a:rPr>
                  <a:t>t-1</a:t>
                </a:r>
                <a:r>
                  <a:rPr lang="en-US" altLang="zh-TW" sz="2400" b="1" dirty="0" smtClean="0">
                    <a:solidFill>
                      <a:schemeClr val="tx1"/>
                    </a:solidFill>
                  </a:rPr>
                  <a:t>+(1-U)     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zh-TW" altLang="en-US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zh-TW" alt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altLang="zh-TW" sz="24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TW" sz="24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zh-TW" sz="24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𝒕</m:t>
                            </m:r>
                          </m:sub>
                        </m:sSub>
                      </m:e>
                    </m:acc>
                  </m:oMath>
                </a14:m>
                <a:endParaRPr lang="en-US" altLang="zh-TW" sz="2400" b="1" dirty="0">
                  <a:solidFill>
                    <a:schemeClr val="tx1"/>
                  </a:solidFill>
                </a:endParaRPr>
              </a:p>
              <a:p>
                <a:pPr marL="342900" indent="-342900">
                  <a:buFont typeface="Wingdings" panose="05000000000000000000" pitchFamily="2" charset="2"/>
                  <a:buChar char="n"/>
                </a:pPr>
                <a:r>
                  <a:rPr lang="zh-TW" altLang="en-US" sz="2400" b="1" dirty="0">
                    <a:solidFill>
                      <a:schemeClr val="tx1"/>
                    </a:solidFill>
                  </a:rPr>
                  <a:t>過去隱藏層狀態</a:t>
                </a:r>
                <a:r>
                  <a:rPr lang="en-US" altLang="zh-TW" sz="2400" b="1" dirty="0" smtClean="0">
                    <a:solidFill>
                      <a:schemeClr val="tx1"/>
                    </a:solidFill>
                  </a:rPr>
                  <a:t>H</a:t>
                </a:r>
                <a:r>
                  <a:rPr lang="en-US" altLang="zh-TW" sz="2400" b="1" baseline="-25000" dirty="0" smtClean="0">
                    <a:solidFill>
                      <a:schemeClr val="tx1"/>
                    </a:solidFill>
                  </a:rPr>
                  <a:t>t-1</a:t>
                </a:r>
                <a:r>
                  <a:rPr lang="zh-TW" altLang="en-US" sz="2400" b="1" dirty="0" smtClean="0">
                    <a:solidFill>
                      <a:schemeClr val="tx1"/>
                    </a:solidFill>
                  </a:rPr>
                  <a:t>經過</a:t>
                </a:r>
                <a:r>
                  <a:rPr lang="zh-TW" altLang="en-US" sz="2400" b="1" dirty="0">
                    <a:solidFill>
                      <a:schemeClr val="tx1"/>
                    </a:solidFill>
                  </a:rPr>
                  <a:t>更新</a:t>
                </a:r>
                <a:r>
                  <a:rPr lang="zh-TW" altLang="en-US" sz="2400" b="1" dirty="0" smtClean="0">
                    <a:solidFill>
                      <a:schemeClr val="tx1"/>
                    </a:solidFill>
                  </a:rPr>
                  <a:t>門</a:t>
                </a:r>
                <a:r>
                  <a:rPr lang="en-US" altLang="zh-TW" sz="2400" b="1" dirty="0" smtClean="0">
                    <a:solidFill>
                      <a:schemeClr val="tx1"/>
                    </a:solidFill>
                  </a:rPr>
                  <a:t>U</a:t>
                </a:r>
                <a:r>
                  <a:rPr lang="zh-TW" altLang="en-US" sz="2400" b="1" dirty="0">
                    <a:solidFill>
                      <a:schemeClr val="tx1"/>
                    </a:solidFill>
                  </a:rPr>
                  <a:t>控制多少比重參與；隱藏層暫態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zh-TW" altLang="en-US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zh-TW" altLang="en-US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altLang="zh-TW" sz="24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TW" sz="24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zh-TW" sz="24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𝒕</m:t>
                            </m:r>
                          </m:sub>
                        </m:sSub>
                      </m:e>
                    </m:acc>
                  </m:oMath>
                </a14:m>
                <a:r>
                  <a:rPr lang="zh-TW" altLang="en-US" sz="2400" b="1" dirty="0" smtClean="0">
                    <a:solidFill>
                      <a:schemeClr val="tx1"/>
                    </a:solidFill>
                  </a:rPr>
                  <a:t>經過</a:t>
                </a:r>
                <a:r>
                  <a:rPr lang="en-US" altLang="zh-TW" sz="2400" b="1" dirty="0" smtClean="0">
                    <a:solidFill>
                      <a:schemeClr val="tx1"/>
                    </a:solidFill>
                  </a:rPr>
                  <a:t>1-U</a:t>
                </a:r>
                <a:r>
                  <a:rPr lang="zh-TW" altLang="en-US" sz="2400" b="1" dirty="0">
                    <a:solidFill>
                      <a:schemeClr val="tx1"/>
                    </a:solidFill>
                  </a:rPr>
                  <a:t>控制多少比重參與。</a:t>
                </a:r>
                <a:endParaRPr lang="en-US" altLang="zh-TW" sz="2400" b="1" dirty="0" smtClean="0">
                  <a:solidFill>
                    <a:schemeClr val="tx1"/>
                  </a:solidFill>
                </a:endParaRPr>
              </a:p>
              <a:p>
                <a:pPr marL="712788" lvl="2" indent="-712788">
                  <a:tabLst>
                    <a:tab pos="446088" algn="l"/>
                  </a:tabLst>
                </a:pPr>
                <a:r>
                  <a:rPr lang="en-US" altLang="zh-TW" sz="2400" b="1" dirty="0">
                    <a:solidFill>
                      <a:schemeClr val="tx1"/>
                    </a:solidFill>
                  </a:rPr>
                  <a:t>	</a:t>
                </a:r>
                <a:r>
                  <a:rPr lang="en-US" altLang="zh-TW" sz="2400" b="1" dirty="0" smtClean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</a:t>
                </a:r>
                <a:r>
                  <a:rPr lang="zh-TW" altLang="en-US" sz="2400" b="1" dirty="0" smtClean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若</a:t>
                </a:r>
                <a:r>
                  <a:rPr lang="en-US" altLang="zh-TW" sz="2400" b="1" dirty="0" smtClean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U=1</a:t>
                </a:r>
                <a:r>
                  <a:rPr lang="zh-TW" altLang="en-US" sz="2400" b="1" dirty="0" smtClean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：只保留</a:t>
                </a:r>
                <a:r>
                  <a:rPr lang="zh-TW" altLang="en-US" sz="2400" b="1" dirty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記憶</a:t>
                </a:r>
                <a:r>
                  <a:rPr lang="zh-TW" altLang="en-US" sz="2400" b="1" dirty="0" smtClean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狀態，忽略當下的事件訊息</a:t>
                </a:r>
                <a:r>
                  <a:rPr lang="en-US" altLang="zh-TW" sz="2400" b="1" dirty="0" err="1" smtClean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X</a:t>
                </a:r>
                <a:r>
                  <a:rPr lang="en-US" altLang="zh-TW" sz="2400" b="1" baseline="-25000" dirty="0" err="1" smtClean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t</a:t>
                </a:r>
                <a:r>
                  <a:rPr lang="zh-TW" altLang="en-US" sz="2400" b="1" dirty="0" smtClean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，</a:t>
                </a:r>
                <a:r>
                  <a:rPr lang="zh-TW" altLang="en-US" sz="2400" b="1" dirty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不會加入記憶中</a:t>
                </a:r>
                <a:r>
                  <a:rPr lang="zh-TW" altLang="en-US" sz="2400" b="1" dirty="0" smtClean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。</a:t>
                </a:r>
                <a:endParaRPr lang="en-US" altLang="zh-TW" sz="2400" b="1" dirty="0" smtClean="0">
                  <a:solidFill>
                    <a:schemeClr val="tx1"/>
                  </a:solidFill>
                  <a:sym typeface="Wingdings" panose="05000000000000000000" pitchFamily="2" charset="2"/>
                </a:endParaRPr>
              </a:p>
              <a:p>
                <a:pPr marL="712788" lvl="2" indent="-712788">
                  <a:tabLst>
                    <a:tab pos="446088" algn="l"/>
                  </a:tabLst>
                </a:pPr>
                <a:r>
                  <a:rPr lang="en-US" altLang="zh-TW" sz="2400" b="1" dirty="0" smtClean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	</a:t>
                </a:r>
                <a:r>
                  <a:rPr lang="zh-TW" altLang="en-US" sz="2400" b="1" dirty="0" smtClean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若</a:t>
                </a:r>
                <a:r>
                  <a:rPr lang="en-US" altLang="zh-TW" sz="2400" b="1" dirty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U</a:t>
                </a:r>
                <a:r>
                  <a:rPr lang="en-US" altLang="zh-TW" sz="2400" b="1" dirty="0" smtClean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=0</a:t>
                </a:r>
                <a:r>
                  <a:rPr lang="zh-TW" altLang="en-US" sz="2400" b="1" dirty="0" smtClean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：將記憶狀態完全清除，用目前的隱藏層暫態取代。</a:t>
                </a:r>
                <a:r>
                  <a:rPr lang="en-US" altLang="zh-TW" sz="2400" b="1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/>
                </a:r>
                <a:br>
                  <a:rPr lang="en-US" altLang="zh-TW" sz="2400" b="1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</a:br>
                <a:endParaRPr lang="en-US" altLang="zh-TW" sz="2400" b="1" dirty="0" smtClean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640" y="1309793"/>
                <a:ext cx="5569747" cy="4188262"/>
              </a:xfrm>
              <a:prstGeom prst="rect">
                <a:avLst/>
              </a:prstGeom>
              <a:blipFill>
                <a:blip r:embed="rId3"/>
                <a:stretch>
                  <a:fillRect l="-1533" t="-1019" r="-481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橢圓 19"/>
          <p:cNvSpPr/>
          <p:nvPr/>
        </p:nvSpPr>
        <p:spPr>
          <a:xfrm>
            <a:off x="7876426" y="2831489"/>
            <a:ext cx="308325" cy="3083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/>
              <a:t>X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10443200" y="2837699"/>
                <a:ext cx="588559" cy="4727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zh-TW" altLang="en-US" sz="24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altLang="zh-TW" sz="24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4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TW" sz="24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zh-TW" altLang="en-US" sz="24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3200" y="2837699"/>
                <a:ext cx="588559" cy="472758"/>
              </a:xfrm>
              <a:prstGeom prst="rect">
                <a:avLst/>
              </a:prstGeom>
              <a:blipFill>
                <a:blip r:embed="rId4"/>
                <a:stretch>
                  <a:fillRect t="-6494" r="-9278" b="-259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橢圓 21"/>
          <p:cNvSpPr/>
          <p:nvPr/>
        </p:nvSpPr>
        <p:spPr>
          <a:xfrm>
            <a:off x="2133993" y="2103267"/>
            <a:ext cx="308325" cy="30832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800" b="1" dirty="0" smtClean="0">
                <a:solidFill>
                  <a:schemeClr val="tx1"/>
                </a:solidFill>
              </a:rPr>
              <a:t>X</a:t>
            </a:r>
            <a:endParaRPr lang="zh-TW" altLang="en-US" sz="1800" b="1" dirty="0">
              <a:solidFill>
                <a:schemeClr val="tx1"/>
              </a:solidFill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10971392" y="1164063"/>
            <a:ext cx="13806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 smtClean="0"/>
              <a:t>隱藏層</a:t>
            </a:r>
            <a:endParaRPr lang="en-US" altLang="zh-TW" sz="2400" b="1" dirty="0" smtClean="0"/>
          </a:p>
          <a:p>
            <a:pPr algn="ctr"/>
            <a:r>
              <a:rPr lang="zh-TW" altLang="en-US" sz="2400" b="1" dirty="0"/>
              <a:t>輸出</a:t>
            </a:r>
            <a:r>
              <a:rPr lang="en-US" altLang="zh-TW" sz="2400" b="1" dirty="0" err="1" smtClean="0"/>
              <a:t>H</a:t>
            </a:r>
            <a:r>
              <a:rPr lang="en-US" altLang="zh-TW" sz="2400" b="1" baseline="-25000" dirty="0" err="1" smtClean="0"/>
              <a:t>t</a:t>
            </a:r>
            <a:endParaRPr lang="zh-TW" altLang="en-US" sz="2400" b="1" baseline="-25000" dirty="0"/>
          </a:p>
          <a:p>
            <a:pPr algn="ctr"/>
            <a:endParaRPr lang="en-US" altLang="zh-TW" sz="2400" b="1" dirty="0" smtClean="0"/>
          </a:p>
        </p:txBody>
      </p:sp>
      <p:sp>
        <p:nvSpPr>
          <p:cNvPr id="15" name="橢圓 14"/>
          <p:cNvSpPr/>
          <p:nvPr/>
        </p:nvSpPr>
        <p:spPr>
          <a:xfrm>
            <a:off x="9332322" y="1853380"/>
            <a:ext cx="308325" cy="3083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/>
              <a:t>X</a:t>
            </a:r>
            <a:endParaRPr lang="zh-TW" altLang="en-US" sz="2400" dirty="0"/>
          </a:p>
        </p:txBody>
      </p:sp>
      <p:sp>
        <p:nvSpPr>
          <p:cNvPr id="16" name="橢圓 15"/>
          <p:cNvSpPr/>
          <p:nvPr/>
        </p:nvSpPr>
        <p:spPr>
          <a:xfrm>
            <a:off x="10342346" y="2469663"/>
            <a:ext cx="308325" cy="3083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/>
              <a:t>X</a:t>
            </a:r>
            <a:endParaRPr lang="zh-TW" altLang="en-US" sz="2400" dirty="0"/>
          </a:p>
        </p:txBody>
      </p:sp>
      <p:sp>
        <p:nvSpPr>
          <p:cNvPr id="17" name="橢圓 16"/>
          <p:cNvSpPr/>
          <p:nvPr/>
        </p:nvSpPr>
        <p:spPr>
          <a:xfrm>
            <a:off x="10342345" y="1853380"/>
            <a:ext cx="308325" cy="308325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+</a:t>
            </a:r>
            <a:endParaRPr lang="zh-TW" altLang="en-US" sz="2400" dirty="0"/>
          </a:p>
        </p:txBody>
      </p:sp>
      <p:sp>
        <p:nvSpPr>
          <p:cNvPr id="18" name="文字方塊 17"/>
          <p:cNvSpPr txBox="1"/>
          <p:nvPr/>
        </p:nvSpPr>
        <p:spPr>
          <a:xfrm>
            <a:off x="9640647" y="2437668"/>
            <a:ext cx="528959" cy="369332"/>
          </a:xfrm>
          <a:prstGeom prst="rect">
            <a:avLst/>
          </a:prstGeom>
          <a:solidFill>
            <a:srgbClr val="7030A0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TW" sz="2400" b="1" dirty="0" smtClean="0">
                <a:solidFill>
                  <a:schemeClr val="bg1"/>
                </a:solidFill>
              </a:rPr>
              <a:t>1-U</a:t>
            </a:r>
            <a:endParaRPr lang="zh-TW" altLang="en-US" sz="2400" b="1" baseline="-25000" dirty="0">
              <a:solidFill>
                <a:schemeClr val="bg1"/>
              </a:solidFill>
            </a:endParaRPr>
          </a:p>
        </p:txBody>
      </p:sp>
      <p:sp>
        <p:nvSpPr>
          <p:cNvPr id="19" name="橢圓 18"/>
          <p:cNvSpPr/>
          <p:nvPr/>
        </p:nvSpPr>
        <p:spPr>
          <a:xfrm>
            <a:off x="3969592" y="2103267"/>
            <a:ext cx="308325" cy="30832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800" b="1" dirty="0" smtClean="0">
                <a:solidFill>
                  <a:schemeClr val="tx1"/>
                </a:solidFill>
              </a:rPr>
              <a:t>X</a:t>
            </a:r>
            <a:endParaRPr lang="zh-TW" altLang="en-US" sz="1800" b="1" dirty="0">
              <a:solidFill>
                <a:schemeClr val="tx1"/>
              </a:solidFill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0" y="6389066"/>
            <a:ext cx="3872827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高雄女中新興科技區域推廣中心</a:t>
            </a:r>
            <a:endParaRPr lang="zh-TW" altLang="en-US" sz="2000" dirty="0">
              <a:solidFill>
                <a:srgbClr val="0070C0"/>
              </a:solidFill>
            </a:endParaRPr>
          </a:p>
        </p:txBody>
      </p:sp>
      <p:cxnSp>
        <p:nvCxnSpPr>
          <p:cNvPr id="23" name="直線接點 22"/>
          <p:cNvCxnSpPr/>
          <p:nvPr/>
        </p:nvCxnSpPr>
        <p:spPr>
          <a:xfrm>
            <a:off x="0" y="6389066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8628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群組 9"/>
          <p:cNvGrpSpPr/>
          <p:nvPr/>
        </p:nvGrpSpPr>
        <p:grpSpPr>
          <a:xfrm>
            <a:off x="225425" y="2367691"/>
            <a:ext cx="11671514" cy="2917878"/>
            <a:chOff x="0" y="0"/>
            <a:chExt cx="5677217" cy="1419225"/>
          </a:xfrm>
        </p:grpSpPr>
        <p:grpSp>
          <p:nvGrpSpPr>
            <p:cNvPr id="11" name="群組 10"/>
            <p:cNvGrpSpPr/>
            <p:nvPr/>
          </p:nvGrpSpPr>
          <p:grpSpPr>
            <a:xfrm>
              <a:off x="0" y="0"/>
              <a:ext cx="5677217" cy="1419225"/>
              <a:chOff x="0" y="0"/>
              <a:chExt cx="5677217" cy="1419225"/>
            </a:xfrm>
          </p:grpSpPr>
          <p:pic>
            <p:nvPicPr>
              <p:cNvPr id="18" name="圖片 17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V="1">
                <a:off x="4071937" y="0"/>
                <a:ext cx="1605280" cy="56515"/>
              </a:xfrm>
              <a:prstGeom prst="rect">
                <a:avLst/>
              </a:prstGeom>
              <a:ln>
                <a:solidFill>
                  <a:srgbClr val="FF0000"/>
                </a:solidFill>
              </a:ln>
            </p:spPr>
          </p:pic>
          <p:pic>
            <p:nvPicPr>
              <p:cNvPr id="19" name="圖片 1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57550" y="71438"/>
                <a:ext cx="1605280" cy="56515"/>
              </a:xfrm>
              <a:prstGeom prst="rect">
                <a:avLst/>
              </a:prstGeom>
              <a:ln>
                <a:solidFill>
                  <a:srgbClr val="FF0000"/>
                </a:solidFill>
              </a:ln>
            </p:spPr>
          </p:pic>
          <p:pic>
            <p:nvPicPr>
              <p:cNvPr id="20" name="圖片 19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62225" y="142875"/>
                <a:ext cx="1605280" cy="57150"/>
              </a:xfrm>
              <a:prstGeom prst="rect">
                <a:avLst/>
              </a:prstGeom>
              <a:ln>
                <a:solidFill>
                  <a:srgbClr val="FF0000"/>
                </a:solidFill>
              </a:ln>
            </p:spPr>
          </p:pic>
          <p:pic>
            <p:nvPicPr>
              <p:cNvPr id="21" name="圖片 20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28700" y="290513"/>
                <a:ext cx="1605280" cy="57150"/>
              </a:xfrm>
              <a:prstGeom prst="rect">
                <a:avLst/>
              </a:prstGeom>
              <a:ln>
                <a:solidFill>
                  <a:srgbClr val="FF0000"/>
                </a:solidFill>
              </a:ln>
            </p:spPr>
          </p:pic>
          <p:pic>
            <p:nvPicPr>
              <p:cNvPr id="22" name="圖片 21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2400" y="419100"/>
                <a:ext cx="1605280" cy="57150"/>
              </a:xfrm>
              <a:prstGeom prst="rect">
                <a:avLst/>
              </a:prstGeom>
              <a:ln>
                <a:solidFill>
                  <a:srgbClr val="FF0000"/>
                </a:solidFill>
              </a:ln>
            </p:spPr>
          </p:pic>
          <p:pic>
            <p:nvPicPr>
              <p:cNvPr id="23" name="圖片 22"/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9164" b="2684"/>
              <a:stretch/>
            </p:blipFill>
            <p:spPr bwMode="auto">
              <a:xfrm>
                <a:off x="0" y="485775"/>
                <a:ext cx="1604645" cy="933450"/>
              </a:xfrm>
              <a:prstGeom prst="rect">
                <a:avLst/>
              </a:prstGeom>
              <a:ln w="952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  <p:pic>
            <p:nvPicPr>
              <p:cNvPr id="24" name="圖片 23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9575" y="357188"/>
                <a:ext cx="1605280" cy="57150"/>
              </a:xfrm>
              <a:prstGeom prst="rect">
                <a:avLst/>
              </a:prstGeom>
              <a:ln>
                <a:solidFill>
                  <a:srgbClr val="FF0000"/>
                </a:solidFill>
              </a:ln>
            </p:spPr>
          </p:pic>
          <p:pic>
            <p:nvPicPr>
              <p:cNvPr id="25" name="圖片 24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66900" y="219075"/>
                <a:ext cx="1605280" cy="57150"/>
              </a:xfrm>
              <a:prstGeom prst="rect">
                <a:avLst/>
              </a:prstGeom>
              <a:ln>
                <a:solidFill>
                  <a:srgbClr val="FF0000"/>
                </a:solidFill>
              </a:ln>
            </p:spPr>
          </p:pic>
        </p:grpSp>
        <p:sp>
          <p:nvSpPr>
            <p:cNvPr id="12" name="文字方塊 19"/>
            <p:cNvSpPr txBox="1"/>
            <p:nvPr/>
          </p:nvSpPr>
          <p:spPr>
            <a:xfrm>
              <a:off x="5205412" y="42863"/>
              <a:ext cx="280670" cy="228600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Aft>
                  <a:spcPts val="0"/>
                </a:spcAft>
              </a:pPr>
              <a:r>
                <a:rPr lang="en-US" sz="1200" b="1">
                  <a:solidFill>
                    <a:srgbClr val="000000"/>
                  </a:solidFill>
                  <a:effectLst/>
                  <a:latin typeface="新細明體" panose="02020500000000000000" pitchFamily="18" charset="-120"/>
                  <a:ea typeface="新細明體" panose="02020500000000000000" pitchFamily="18" charset="-120"/>
                  <a:cs typeface="新細明體" panose="02020500000000000000" pitchFamily="18" charset="-120"/>
                </a:rPr>
                <a:t>t=1</a:t>
              </a:r>
              <a:endParaRPr lang="zh-TW" sz="1200">
                <a:effectLst/>
                <a:latin typeface="新細明體" panose="02020500000000000000" pitchFamily="18" charset="-120"/>
                <a:ea typeface="新細明體" panose="02020500000000000000" pitchFamily="18" charset="-120"/>
                <a:cs typeface="新細明體" panose="02020500000000000000" pitchFamily="18" charset="-120"/>
              </a:endParaRPr>
            </a:p>
          </p:txBody>
        </p:sp>
        <p:sp>
          <p:nvSpPr>
            <p:cNvPr id="13" name="文字方塊 20"/>
            <p:cNvSpPr txBox="1"/>
            <p:nvPr/>
          </p:nvSpPr>
          <p:spPr>
            <a:xfrm>
              <a:off x="4400550" y="114300"/>
              <a:ext cx="280670" cy="228600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Aft>
                  <a:spcPts val="0"/>
                </a:spcAft>
              </a:pPr>
              <a:r>
                <a:rPr lang="en-US" sz="1200" b="1">
                  <a:solidFill>
                    <a:srgbClr val="000000"/>
                  </a:solidFill>
                  <a:effectLst/>
                  <a:latin typeface="新細明體" panose="02020500000000000000" pitchFamily="18" charset="-120"/>
                  <a:ea typeface="新細明體" panose="02020500000000000000" pitchFamily="18" charset="-120"/>
                  <a:cs typeface="新細明體" panose="02020500000000000000" pitchFamily="18" charset="-120"/>
                </a:rPr>
                <a:t>t=2</a:t>
              </a:r>
              <a:endParaRPr lang="zh-TW" sz="1200">
                <a:effectLst/>
                <a:latin typeface="新細明體" panose="02020500000000000000" pitchFamily="18" charset="-120"/>
                <a:ea typeface="新細明體" panose="02020500000000000000" pitchFamily="18" charset="-120"/>
                <a:cs typeface="新細明體" panose="02020500000000000000" pitchFamily="18" charset="-120"/>
              </a:endParaRPr>
            </a:p>
          </p:txBody>
        </p:sp>
        <p:sp>
          <p:nvSpPr>
            <p:cNvPr id="14" name="文字方塊 21"/>
            <p:cNvSpPr txBox="1"/>
            <p:nvPr/>
          </p:nvSpPr>
          <p:spPr>
            <a:xfrm>
              <a:off x="3724275" y="190500"/>
              <a:ext cx="280670" cy="228600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Aft>
                  <a:spcPts val="0"/>
                </a:spcAft>
              </a:pPr>
              <a:r>
                <a:rPr lang="en-US" sz="1200" b="1">
                  <a:solidFill>
                    <a:srgbClr val="000000"/>
                  </a:solidFill>
                  <a:effectLst/>
                  <a:latin typeface="新細明體" panose="02020500000000000000" pitchFamily="18" charset="-120"/>
                  <a:ea typeface="新細明體" panose="02020500000000000000" pitchFamily="18" charset="-120"/>
                  <a:cs typeface="新細明體" panose="02020500000000000000" pitchFamily="18" charset="-120"/>
                </a:rPr>
                <a:t>t=3</a:t>
              </a:r>
              <a:endParaRPr lang="zh-TW" sz="1200">
                <a:effectLst/>
                <a:latin typeface="新細明體" panose="02020500000000000000" pitchFamily="18" charset="-120"/>
                <a:ea typeface="新細明體" panose="02020500000000000000" pitchFamily="18" charset="-120"/>
                <a:cs typeface="新細明體" panose="02020500000000000000" pitchFamily="18" charset="-120"/>
              </a:endParaRPr>
            </a:p>
          </p:txBody>
        </p:sp>
        <p:sp>
          <p:nvSpPr>
            <p:cNvPr id="15" name="文字方塊 22"/>
            <p:cNvSpPr txBox="1"/>
            <p:nvPr/>
          </p:nvSpPr>
          <p:spPr>
            <a:xfrm>
              <a:off x="2962275" y="261938"/>
              <a:ext cx="280670" cy="228600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Aft>
                  <a:spcPts val="0"/>
                </a:spcAft>
              </a:pPr>
              <a:r>
                <a:rPr lang="en-US" sz="1200" b="1">
                  <a:solidFill>
                    <a:srgbClr val="000000"/>
                  </a:solidFill>
                  <a:effectLst/>
                  <a:latin typeface="新細明體" panose="02020500000000000000" pitchFamily="18" charset="-120"/>
                  <a:ea typeface="新細明體" panose="02020500000000000000" pitchFamily="18" charset="-120"/>
                  <a:cs typeface="新細明體" panose="02020500000000000000" pitchFamily="18" charset="-120"/>
                </a:rPr>
                <a:t>t=4</a:t>
              </a:r>
              <a:endParaRPr lang="zh-TW" sz="1200">
                <a:effectLst/>
                <a:latin typeface="新細明體" panose="02020500000000000000" pitchFamily="18" charset="-120"/>
                <a:ea typeface="新細明體" panose="02020500000000000000" pitchFamily="18" charset="-120"/>
                <a:cs typeface="新細明體" panose="02020500000000000000" pitchFamily="18" charset="-120"/>
              </a:endParaRPr>
            </a:p>
          </p:txBody>
        </p:sp>
        <p:sp>
          <p:nvSpPr>
            <p:cNvPr id="16" name="文字方塊 23"/>
            <p:cNvSpPr txBox="1"/>
            <p:nvPr/>
          </p:nvSpPr>
          <p:spPr>
            <a:xfrm>
              <a:off x="2224087" y="342900"/>
              <a:ext cx="280670" cy="228600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Aft>
                  <a:spcPts val="0"/>
                </a:spcAft>
              </a:pPr>
              <a:r>
                <a:rPr lang="en-US" sz="1200" b="1">
                  <a:solidFill>
                    <a:srgbClr val="000000"/>
                  </a:solidFill>
                  <a:effectLst/>
                  <a:latin typeface="新細明體" panose="02020500000000000000" pitchFamily="18" charset="-120"/>
                  <a:ea typeface="新細明體" panose="02020500000000000000" pitchFamily="18" charset="-120"/>
                  <a:cs typeface="新細明體" panose="02020500000000000000" pitchFamily="18" charset="-120"/>
                </a:rPr>
                <a:t>t=5</a:t>
              </a:r>
              <a:endParaRPr lang="zh-TW" sz="1200">
                <a:effectLst/>
                <a:latin typeface="新細明體" panose="02020500000000000000" pitchFamily="18" charset="-120"/>
                <a:ea typeface="新細明體" panose="02020500000000000000" pitchFamily="18" charset="-120"/>
                <a:cs typeface="新細明體" panose="02020500000000000000" pitchFamily="18" charset="-120"/>
              </a:endParaRPr>
            </a:p>
          </p:txBody>
        </p:sp>
        <p:sp>
          <p:nvSpPr>
            <p:cNvPr id="17" name="文字方塊 24"/>
            <p:cNvSpPr txBox="1"/>
            <p:nvPr/>
          </p:nvSpPr>
          <p:spPr>
            <a:xfrm>
              <a:off x="1804987" y="423863"/>
              <a:ext cx="409575" cy="228600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Aft>
                  <a:spcPts val="0"/>
                </a:spcAft>
              </a:pPr>
              <a:r>
                <a:rPr lang="zh-TW" sz="1200" b="1" dirty="0">
                  <a:solidFill>
                    <a:srgbClr val="000000"/>
                  </a:solidFill>
                  <a:effectLst/>
                  <a:latin typeface="新細明體" panose="02020500000000000000" pitchFamily="18" charset="-120"/>
                  <a:ea typeface="新細明體" panose="02020500000000000000" pitchFamily="18" charset="-120"/>
                  <a:cs typeface="新細明體" panose="02020500000000000000" pitchFamily="18" charset="-120"/>
                </a:rPr>
                <a:t>、、</a:t>
              </a:r>
              <a:endParaRPr lang="zh-TW" sz="1200" dirty="0">
                <a:effectLst/>
                <a:latin typeface="新細明體" panose="02020500000000000000" pitchFamily="18" charset="-120"/>
                <a:ea typeface="新細明體" panose="02020500000000000000" pitchFamily="18" charset="-120"/>
                <a:cs typeface="新細明體" panose="02020500000000000000" pitchFamily="18" charset="-120"/>
              </a:endParaRPr>
            </a:p>
          </p:txBody>
        </p:sp>
      </p:grpSp>
      <p:sp>
        <p:nvSpPr>
          <p:cNvPr id="7" name="文字方塊 6"/>
          <p:cNvSpPr txBox="1"/>
          <p:nvPr/>
        </p:nvSpPr>
        <p:spPr>
          <a:xfrm>
            <a:off x="0" y="6389066"/>
            <a:ext cx="3872827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高雄女中新興科技區域推廣中心</a:t>
            </a:r>
            <a:endParaRPr lang="zh-TW" altLang="en-US" sz="2000" dirty="0">
              <a:solidFill>
                <a:srgbClr val="0070C0"/>
              </a:solidFill>
            </a:endParaRPr>
          </a:p>
        </p:txBody>
      </p:sp>
      <p:cxnSp>
        <p:nvCxnSpPr>
          <p:cNvPr id="6" name="直線接點 5"/>
          <p:cNvCxnSpPr/>
          <p:nvPr/>
        </p:nvCxnSpPr>
        <p:spPr>
          <a:xfrm>
            <a:off x="0" y="6389066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圖片 25"/>
          <p:cNvPicPr/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9020" y="3045248"/>
            <a:ext cx="3239849" cy="3200835"/>
          </a:xfrm>
          <a:prstGeom prst="rect">
            <a:avLst/>
          </a:prstGeom>
        </p:spPr>
      </p:pic>
      <p:sp>
        <p:nvSpPr>
          <p:cNvPr id="27" name="Google Shape;355;p23"/>
          <p:cNvSpPr/>
          <p:nvPr/>
        </p:nvSpPr>
        <p:spPr>
          <a:xfrm>
            <a:off x="3560063" y="121354"/>
            <a:ext cx="8214841" cy="535167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1B617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zh-TW" altLang="zh-TW" sz="28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利用</a:t>
            </a:r>
            <a:r>
              <a:rPr lang="en-US" altLang="zh-TW" sz="28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GRU</a:t>
            </a:r>
            <a:r>
              <a:rPr lang="zh-TW" altLang="zh-TW" sz="28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訓練</a:t>
            </a:r>
            <a:r>
              <a:rPr lang="x-none" altLang="zh-TW" sz="28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Mnist</a:t>
            </a:r>
            <a:r>
              <a:rPr lang="zh-TW" altLang="zh-TW" sz="28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手寫數字辨識的模型</a:t>
            </a:r>
            <a:endParaRPr lang="zh-TW" altLang="en-US" sz="28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28" name="群組 27"/>
          <p:cNvGrpSpPr/>
          <p:nvPr/>
        </p:nvGrpSpPr>
        <p:grpSpPr>
          <a:xfrm>
            <a:off x="104931" y="121354"/>
            <a:ext cx="3455134" cy="569762"/>
            <a:chOff x="104930" y="121340"/>
            <a:chExt cx="5021705" cy="660319"/>
          </a:xfrm>
        </p:grpSpPr>
        <p:sp>
          <p:nvSpPr>
            <p:cNvPr id="29" name="綵帶 (向上) 28"/>
            <p:cNvSpPr/>
            <p:nvPr/>
          </p:nvSpPr>
          <p:spPr>
            <a:xfrm>
              <a:off x="104930" y="122092"/>
              <a:ext cx="5021705" cy="659567"/>
            </a:xfrm>
            <a:prstGeom prst="ribbon2">
              <a:avLst>
                <a:gd name="adj1" fmla="val 5303"/>
                <a:gd name="adj2" fmla="val 70628"/>
              </a:avLst>
            </a:pr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0" name="文字方塊 29"/>
            <p:cNvSpPr txBox="1"/>
            <p:nvPr/>
          </p:nvSpPr>
          <p:spPr>
            <a:xfrm>
              <a:off x="794477" y="121340"/>
              <a:ext cx="3642609" cy="6063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b="1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實</a:t>
              </a:r>
              <a:r>
                <a:rPr lang="zh-TW" altLang="en-US" sz="2800" b="1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作</a:t>
              </a:r>
              <a:r>
                <a:rPr lang="en-US" altLang="zh-TW" sz="2800" b="1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6-2</a:t>
              </a:r>
              <a:endParaRPr lang="zh-TW" altLang="en-US" sz="28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316194" y="924603"/>
            <a:ext cx="1145871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buFont typeface="Wingdings" panose="05000000000000000000" pitchFamily="2" charset="2"/>
              <a:buChar char="n"/>
            </a:pPr>
            <a:r>
              <a:rPr lang="zh-TW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圖片</a:t>
            </a:r>
            <a:r>
              <a:rPr lang="zh-TW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可視為有空間序列關係的資料，</a:t>
            </a:r>
            <a:r>
              <a:rPr lang="zh-TW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故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亦</a:t>
            </a:r>
            <a:r>
              <a:rPr lang="zh-TW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可以</a:t>
            </a:r>
            <a:r>
              <a:rPr lang="zh-TW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透過</a:t>
            </a:r>
            <a:r>
              <a:rPr lang="x-none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RNN</a:t>
            </a:r>
            <a:r>
              <a:rPr lang="zh-TW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來訓練模型，來做圖片的辨識。</a:t>
            </a:r>
            <a:endParaRPr lang="zh-TW" altLang="zh-TW" sz="2400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342900" lvl="0" indent="-342900">
              <a:buFont typeface="Wingdings" panose="05000000000000000000" pitchFamily="2" charset="2"/>
              <a:buChar char="n"/>
            </a:pPr>
            <a:r>
              <a:rPr lang="zh-TW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如下圖將</a:t>
            </a:r>
            <a:r>
              <a:rPr lang="en-US" altLang="zh-TW" sz="2400" b="1" dirty="0" err="1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Mnist</a:t>
            </a:r>
            <a:r>
              <a:rPr lang="zh-TW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圖片，由上而下切成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t=1~t=28</a:t>
            </a:r>
            <a:r>
              <a:rPr lang="zh-TW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個序列資料，每一個序列為一整列的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28</a:t>
            </a:r>
            <a:r>
              <a:rPr lang="zh-TW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個像素資料。</a:t>
            </a:r>
            <a:endParaRPr lang="zh-TW" altLang="zh-TW" sz="240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3784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4"/>
          <p:cNvPicPr preferRelativeResize="0"/>
          <p:nvPr/>
        </p:nvPicPr>
        <p:blipFill rotWithShape="1">
          <a:blip r:embed="rId3">
            <a:alphaModFix/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3232449" y="645084"/>
            <a:ext cx="7142039" cy="5332092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4"/>
          <p:cNvSpPr/>
          <p:nvPr/>
        </p:nvSpPr>
        <p:spPr>
          <a:xfrm>
            <a:off x="3510844" y="982128"/>
            <a:ext cx="6558845" cy="3285066"/>
          </a:xfrm>
          <a:prstGeom prst="rect">
            <a:avLst/>
          </a:prstGeom>
          <a:solidFill>
            <a:srgbClr val="B0DEEE"/>
          </a:solidFill>
          <a:ln w="12700" cap="flat" cmpd="sng">
            <a:solidFill>
              <a:srgbClr val="1B617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zh-TW" altLang="en-US" sz="6000" b="1" dirty="0" smtClean="0">
                <a:solidFill>
                  <a:schemeClr val="accent6">
                    <a:lumMod val="90000"/>
                    <a:lumOff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長短期記憶網路</a:t>
            </a:r>
            <a:endParaRPr lang="en-US" altLang="zh-TW" sz="6000" b="1" dirty="0" smtClean="0">
              <a:solidFill>
                <a:schemeClr val="accent6">
                  <a:lumMod val="90000"/>
                  <a:lumOff val="1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6000" b="1" dirty="0" smtClean="0">
                <a:solidFill>
                  <a:schemeClr val="accent6">
                    <a:lumMod val="90000"/>
                    <a:lumOff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（</a:t>
            </a:r>
            <a:r>
              <a:rPr lang="en-US" altLang="zh-TW" sz="6000" b="1" dirty="0" smtClean="0">
                <a:solidFill>
                  <a:schemeClr val="accent6">
                    <a:lumMod val="90000"/>
                    <a:lumOff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LSTM</a:t>
            </a:r>
            <a:r>
              <a:rPr lang="zh-TW" altLang="en-US" sz="6000" b="1" dirty="0" smtClean="0">
                <a:solidFill>
                  <a:schemeClr val="accent6">
                    <a:lumMod val="90000"/>
                    <a:lumOff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  <a:endParaRPr lang="zh-TW" altLang="en-US" sz="6000" b="1" dirty="0">
              <a:solidFill>
                <a:schemeClr val="accent6">
                  <a:lumMod val="90000"/>
                  <a:lumOff val="1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87" name="Google Shape;187;p4"/>
          <p:cNvSpPr/>
          <p:nvPr/>
        </p:nvSpPr>
        <p:spPr>
          <a:xfrm>
            <a:off x="252812" y="2163394"/>
            <a:ext cx="3772522" cy="3772522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rgbClr val="1B617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8" name="Google Shape;188;p4"/>
          <p:cNvSpPr txBox="1"/>
          <p:nvPr/>
        </p:nvSpPr>
        <p:spPr>
          <a:xfrm>
            <a:off x="108651" y="3326379"/>
            <a:ext cx="2818999" cy="163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0000" b="1" dirty="0" smtClean="0">
                <a:solidFill>
                  <a:srgbClr val="B0DEEE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單元</a:t>
            </a:r>
            <a:endParaRPr sz="10000" b="1" dirty="0">
              <a:solidFill>
                <a:srgbClr val="B0DEEE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89" name="Google Shape;189;p4"/>
          <p:cNvSpPr txBox="1"/>
          <p:nvPr/>
        </p:nvSpPr>
        <p:spPr>
          <a:xfrm>
            <a:off x="2679272" y="2849326"/>
            <a:ext cx="831572" cy="24006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0" dirty="0" smtClean="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3</a:t>
            </a:r>
            <a:endParaRPr sz="15000" dirty="0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91" name="Google Shape;191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155289" y="1698180"/>
            <a:ext cx="3036711" cy="5133987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313;p18"/>
          <p:cNvSpPr txBox="1"/>
          <p:nvPr/>
        </p:nvSpPr>
        <p:spPr>
          <a:xfrm>
            <a:off x="0" y="6389066"/>
            <a:ext cx="3872827" cy="40011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 b="1" dirty="0">
                <a:solidFill>
                  <a:srgbClr val="0070C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高雄女中新興科技區域推廣中心</a:t>
            </a:r>
            <a:endParaRPr sz="2000" dirty="0">
              <a:solidFill>
                <a:srgbClr val="0070C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1481896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0" name="Google Shape;310;p100"/>
          <p:cNvGraphicFramePr/>
          <p:nvPr>
            <p:extLst>
              <p:ext uri="{D42A27DB-BD31-4B8C-83A1-F6EECF244321}">
                <p14:modId xmlns:p14="http://schemas.microsoft.com/office/powerpoint/2010/main" val="1368540814"/>
              </p:ext>
            </p:extLst>
          </p:nvPr>
        </p:nvGraphicFramePr>
        <p:xfrm>
          <a:off x="312788" y="745671"/>
          <a:ext cx="11522875" cy="5593327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5556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66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457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400" b="1" u="none" strike="noStrike" cap="none" dirty="0">
                          <a:solidFill>
                            <a:schemeClr val="lt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GRU</a:t>
                      </a:r>
                      <a:endParaRPr sz="2400" u="none" strike="noStrike" cap="none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400" b="1" u="none" strike="noStrike" cap="none" dirty="0">
                          <a:solidFill>
                            <a:schemeClr val="lt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LSTM</a:t>
                      </a:r>
                      <a:endParaRPr sz="2400" u="none" strike="noStrike" cap="none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62384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13539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zh-TW" sz="24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隱藏層狀態，同時存放短期和長期記憶。</a:t>
                      </a:r>
                      <a:endParaRPr sz="24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zh-TW" sz="24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利用2個門控機制來確定何時更新記憶， 以及時重置記憶狀態。</a:t>
                      </a:r>
                      <a:endParaRPr sz="2400" u="none" strike="noStrike" cap="none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zh-TW" sz="24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隱藏層狀態只存放短期記憶。</a:t>
                      </a:r>
                      <a:endParaRPr sz="24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zh-TW" sz="24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另有一個記憶元Cell負責存放長期記憶。</a:t>
                      </a:r>
                      <a:endParaRPr sz="24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zh-TW" sz="24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利用3個門控機制來確定何時更新記憶， 以及時重置記憶狀態。</a:t>
                      </a:r>
                      <a:endParaRPr sz="2400" u="none" strike="noStrike" cap="none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311" name="Google Shape;311;p100"/>
          <p:cNvGrpSpPr/>
          <p:nvPr/>
        </p:nvGrpSpPr>
        <p:grpSpPr>
          <a:xfrm>
            <a:off x="2932463" y="122835"/>
            <a:ext cx="6283511" cy="560398"/>
            <a:chOff x="104932" y="122092"/>
            <a:chExt cx="3934334" cy="659567"/>
          </a:xfrm>
        </p:grpSpPr>
        <p:sp>
          <p:nvSpPr>
            <p:cNvPr id="312" name="Google Shape;312;p100"/>
            <p:cNvSpPr/>
            <p:nvPr/>
          </p:nvSpPr>
          <p:spPr>
            <a:xfrm>
              <a:off x="104932" y="122092"/>
              <a:ext cx="3934334" cy="659567"/>
            </a:xfrm>
            <a:prstGeom prst="ribbon2">
              <a:avLst>
                <a:gd name="adj1" fmla="val 5303"/>
                <a:gd name="adj2" fmla="val 70628"/>
              </a:avLst>
            </a:prstGeom>
            <a:gradFill>
              <a:gsLst>
                <a:gs pos="0">
                  <a:srgbClr val="0F4F65"/>
                </a:gs>
                <a:gs pos="50000">
                  <a:srgbClr val="167493"/>
                </a:gs>
                <a:gs pos="100000">
                  <a:srgbClr val="1C8AB0"/>
                </a:gs>
              </a:gsLst>
              <a:path path="circle">
                <a:fillToRect l="50000" t="50000" r="50000" b="50000"/>
              </a:path>
              <a:tileRect/>
            </a:gradFill>
            <a:ln w="25400" cap="flat" cmpd="sng">
              <a:solidFill>
                <a:srgbClr val="1B617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" name="Google Shape;313;p100"/>
            <p:cNvSpPr txBox="1"/>
            <p:nvPr/>
          </p:nvSpPr>
          <p:spPr>
            <a:xfrm>
              <a:off x="779488" y="195580"/>
              <a:ext cx="2687238" cy="5433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2400" b="1" i="0" u="none" strike="noStrike" cap="none">
                  <a:solidFill>
                    <a:schemeClr val="lt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LSTM和GRU的比較</a:t>
              </a:r>
              <a:endParaRPr sz="2400" b="1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aphicFrame>
        <p:nvGraphicFramePr>
          <p:cNvPr id="314" name="Google Shape;314;p100"/>
          <p:cNvGraphicFramePr/>
          <p:nvPr>
            <p:extLst>
              <p:ext uri="{D42A27DB-BD31-4B8C-83A1-F6EECF244321}">
                <p14:modId xmlns:p14="http://schemas.microsoft.com/office/powerpoint/2010/main" val="319581412"/>
              </p:ext>
            </p:extLst>
          </p:nvPr>
        </p:nvGraphicFramePr>
        <p:xfrm>
          <a:off x="550420" y="1237304"/>
          <a:ext cx="4680800" cy="34456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362" r:id="rId4" imgW="4764087" imgH="3507009" progId="PBrush">
                  <p:embed/>
                </p:oleObj>
              </mc:Choice>
              <mc:Fallback>
                <p:oleObj r:id="rId4" imgW="4764087" imgH="3507009" progId="PBrush">
                  <p:embed/>
                  <p:pic>
                    <p:nvPicPr>
                      <p:cNvPr id="314" name="Google Shape;314;p100"/>
                      <p:cNvPicPr preferRelativeResize="0"/>
                      <p:nvPr/>
                    </p:nvPicPr>
                    <p:blipFill rotWithShape="1">
                      <a:blip r:embed="rId5">
                        <a:alphaModFix/>
                      </a:blip>
                      <a:srcRect/>
                      <a:stretch/>
                    </p:blipFill>
                    <p:spPr>
                      <a:xfrm>
                        <a:off x="550420" y="1237304"/>
                        <a:ext cx="4680800" cy="344569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5" name="Google Shape;315;p100"/>
          <p:cNvGraphicFramePr/>
          <p:nvPr>
            <p:extLst>
              <p:ext uri="{D42A27DB-BD31-4B8C-83A1-F6EECF244321}">
                <p14:modId xmlns:p14="http://schemas.microsoft.com/office/powerpoint/2010/main" val="2941778962"/>
              </p:ext>
            </p:extLst>
          </p:nvPr>
        </p:nvGraphicFramePr>
        <p:xfrm>
          <a:off x="5986559" y="1237304"/>
          <a:ext cx="5311711" cy="34091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363" r:id="rId6" imgW="5478610" imgH="3516242" progId="PBrush">
                  <p:embed/>
                </p:oleObj>
              </mc:Choice>
              <mc:Fallback>
                <p:oleObj r:id="rId6" imgW="5478610" imgH="3516242" progId="PBrush">
                  <p:embed/>
                  <p:pic>
                    <p:nvPicPr>
                      <p:cNvPr id="315" name="Google Shape;315;p100"/>
                      <p:cNvPicPr preferRelativeResize="0"/>
                      <p:nvPr/>
                    </p:nvPicPr>
                    <p:blipFill rotWithShape="1">
                      <a:blip r:embed="rId7">
                        <a:alphaModFix/>
                      </a:blip>
                      <a:srcRect/>
                      <a:stretch/>
                    </p:blipFill>
                    <p:spPr>
                      <a:xfrm>
                        <a:off x="5986559" y="1237304"/>
                        <a:ext cx="5311711" cy="340912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文字方塊 7"/>
          <p:cNvSpPr txBox="1"/>
          <p:nvPr/>
        </p:nvSpPr>
        <p:spPr>
          <a:xfrm>
            <a:off x="0" y="6389066"/>
            <a:ext cx="3872827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高雄女中新興科技區域推廣中心</a:t>
            </a:r>
            <a:endParaRPr lang="zh-TW" altLang="en-US" sz="2000" dirty="0">
              <a:solidFill>
                <a:srgbClr val="0070C0"/>
              </a:solidFill>
            </a:endParaRPr>
          </a:p>
        </p:txBody>
      </p:sp>
      <p:cxnSp>
        <p:nvCxnSpPr>
          <p:cNvPr id="9" name="直線接點 8"/>
          <p:cNvCxnSpPr/>
          <p:nvPr/>
        </p:nvCxnSpPr>
        <p:spPr>
          <a:xfrm>
            <a:off x="0" y="6389066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4109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61" name="Google Shape;361;p102"/>
          <p:cNvGraphicFramePr/>
          <p:nvPr>
            <p:extLst>
              <p:ext uri="{D42A27DB-BD31-4B8C-83A1-F6EECF244321}">
                <p14:modId xmlns:p14="http://schemas.microsoft.com/office/powerpoint/2010/main" val="1736221505"/>
              </p:ext>
            </p:extLst>
          </p:nvPr>
        </p:nvGraphicFramePr>
        <p:xfrm>
          <a:off x="6932428" y="1682523"/>
          <a:ext cx="5259572" cy="3031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360" r:id="rId4" imgW="5499622" imgH="3031237" progId="PBrush">
                  <p:embed/>
                </p:oleObj>
              </mc:Choice>
              <mc:Fallback>
                <p:oleObj r:id="rId4" imgW="5499622" imgH="3031237" progId="PBrush">
                  <p:embed/>
                  <p:pic>
                    <p:nvPicPr>
                      <p:cNvPr id="361" name="Google Shape;361;p102"/>
                      <p:cNvPicPr preferRelativeResize="0"/>
                      <p:nvPr/>
                    </p:nvPicPr>
                    <p:blipFill rotWithShape="1">
                      <a:blip r:embed="rId5">
                        <a:alphaModFix/>
                      </a:blip>
                      <a:srcRect/>
                      <a:stretch/>
                    </p:blipFill>
                    <p:spPr>
                      <a:xfrm>
                        <a:off x="6932428" y="1682523"/>
                        <a:ext cx="5259572" cy="30312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62" name="Google Shape;362;p102"/>
          <p:cNvGrpSpPr/>
          <p:nvPr/>
        </p:nvGrpSpPr>
        <p:grpSpPr>
          <a:xfrm>
            <a:off x="2932463" y="122835"/>
            <a:ext cx="6283511" cy="560398"/>
            <a:chOff x="104932" y="122092"/>
            <a:chExt cx="3934334" cy="659567"/>
          </a:xfrm>
        </p:grpSpPr>
        <p:sp>
          <p:nvSpPr>
            <p:cNvPr id="363" name="Google Shape;363;p102"/>
            <p:cNvSpPr/>
            <p:nvPr/>
          </p:nvSpPr>
          <p:spPr>
            <a:xfrm>
              <a:off x="104932" y="122092"/>
              <a:ext cx="3934334" cy="659567"/>
            </a:xfrm>
            <a:prstGeom prst="ribbon2">
              <a:avLst>
                <a:gd name="adj1" fmla="val 5303"/>
                <a:gd name="adj2" fmla="val 70628"/>
              </a:avLst>
            </a:prstGeom>
            <a:gradFill>
              <a:gsLst>
                <a:gs pos="0">
                  <a:srgbClr val="0F4F65"/>
                </a:gs>
                <a:gs pos="50000">
                  <a:srgbClr val="167493"/>
                </a:gs>
                <a:gs pos="100000">
                  <a:srgbClr val="1C8AB0"/>
                </a:gs>
              </a:gsLst>
              <a:path path="circle">
                <a:fillToRect l="50000" t="50000" r="50000" b="50000"/>
              </a:path>
              <a:tileRect/>
            </a:gradFill>
            <a:ln w="25400" cap="flat" cmpd="sng">
              <a:solidFill>
                <a:srgbClr val="1B617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" name="Google Shape;364;p102"/>
            <p:cNvSpPr txBox="1"/>
            <p:nvPr/>
          </p:nvSpPr>
          <p:spPr>
            <a:xfrm>
              <a:off x="779488" y="195580"/>
              <a:ext cx="2687238" cy="5433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zh-TW" sz="2400" b="1" i="0" u="none" strike="noStrike" cap="none" dirty="0" smtClean="0">
                  <a:solidFill>
                    <a:schemeClr val="lt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LSTM</a:t>
              </a:r>
              <a:r>
                <a:rPr lang="zh-TW" sz="2400" b="1" i="0" u="none" strike="noStrike" cap="none" dirty="0" smtClean="0">
                  <a:solidFill>
                    <a:schemeClr val="lt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的</a:t>
              </a:r>
              <a:r>
                <a:rPr lang="zh-TW" sz="2400" b="1" i="0" u="none" strike="noStrike" cap="none" dirty="0">
                  <a:solidFill>
                    <a:schemeClr val="lt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門控(Gate)種類</a:t>
              </a:r>
              <a:endParaRPr sz="2400" b="1" i="0" u="none" strike="noStrike" cap="none" dirty="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365" name="Google Shape;365;p102"/>
          <p:cNvSpPr txBox="1"/>
          <p:nvPr/>
        </p:nvSpPr>
        <p:spPr>
          <a:xfrm>
            <a:off x="6019250" y="3651930"/>
            <a:ext cx="1320854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隱藏層</a:t>
            </a:r>
            <a:br>
              <a:rPr lang="zh-TW" sz="2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zh-TW" sz="2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狀態H</a:t>
            </a:r>
            <a:r>
              <a:rPr lang="zh-TW" sz="2400" b="1" i="0" u="none" strike="noStrike" cap="none" baseline="-25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t-1</a:t>
            </a:r>
            <a:endParaRPr sz="2400" b="1" i="0" u="none" strike="noStrike" cap="none" baseline="-250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" name="Google Shape;366;p102"/>
          <p:cNvSpPr txBox="1"/>
          <p:nvPr/>
        </p:nvSpPr>
        <p:spPr>
          <a:xfrm>
            <a:off x="5992696" y="4482927"/>
            <a:ext cx="1107997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輸入X</a:t>
            </a:r>
            <a:r>
              <a:rPr lang="zh-TW" sz="2400" b="1" i="0" u="none" strike="noStrike" cap="none" baseline="-25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</a:t>
            </a:r>
            <a:endParaRPr sz="2400" b="1" i="0" u="none" strike="noStrike" cap="none" baseline="-250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" name="Google Shape;367;p102"/>
          <p:cNvSpPr txBox="1"/>
          <p:nvPr/>
        </p:nvSpPr>
        <p:spPr>
          <a:xfrm>
            <a:off x="7531289" y="2274810"/>
            <a:ext cx="1295547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 b="1" i="0" u="none" strike="noStrike" cap="none" dirty="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遺忘門F</a:t>
            </a:r>
            <a:endParaRPr sz="2400" b="1" i="0" u="none" strike="noStrike" cap="none" baseline="-25000" dirty="0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" name="Google Shape;368;p102"/>
          <p:cNvSpPr txBox="1"/>
          <p:nvPr/>
        </p:nvSpPr>
        <p:spPr>
          <a:xfrm>
            <a:off x="10679166" y="1818183"/>
            <a:ext cx="134684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 b="1" i="0" u="none" strike="noStrike" cap="none" dirty="0">
                <a:solidFill>
                  <a:srgbClr val="7030A0"/>
                </a:solidFill>
                <a:latin typeface="Arial"/>
                <a:ea typeface="Arial"/>
                <a:cs typeface="Arial"/>
                <a:sym typeface="Arial"/>
              </a:rPr>
              <a:t>輸出門O</a:t>
            </a:r>
            <a:endParaRPr sz="2400" b="1" i="0" u="none" strike="noStrike" cap="none" baseline="-25000" dirty="0">
              <a:solidFill>
                <a:srgbClr val="7030A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9" name="Google Shape;369;p102"/>
              <p:cNvSpPr/>
              <p:nvPr/>
            </p:nvSpPr>
            <p:spPr>
              <a:xfrm>
                <a:off x="226358" y="1063205"/>
                <a:ext cx="5449077" cy="56438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342900" lvl="0" indent="-342900">
                  <a:buSzPts val="2400"/>
                  <a:buFont typeface="Noto Sans Symbols"/>
                  <a:buChar char="■"/>
                </a:pPr>
                <a:r>
                  <a:rPr lang="zh-TW" sz="2400" b="1" i="0" u="none" strike="noStrike" cap="none" dirty="0">
                    <a:solidFill>
                      <a:schemeClr val="accent4"/>
                    </a:solidFill>
                    <a:latin typeface="Microsoft JhengHei"/>
                    <a:ea typeface="Microsoft JhengHei"/>
                    <a:cs typeface="Microsoft JhengHei"/>
                    <a:sym typeface="Microsoft JhengHei"/>
                  </a:rPr>
                  <a:t>遺忘門(Forget Gate)</a:t>
                </a:r>
                <a:r>
                  <a:rPr lang="zh-TW" sz="2400" b="1" i="0" u="none" strike="noStrike" cap="none" dirty="0" smtClean="0">
                    <a:solidFill>
                      <a:schemeClr val="accent4"/>
                    </a:solidFill>
                    <a:latin typeface="Microsoft JhengHei"/>
                    <a:ea typeface="Microsoft JhengHei"/>
                    <a:cs typeface="Microsoft JhengHei"/>
                    <a:sym typeface="Microsoft JhengHei"/>
                  </a:rPr>
                  <a:t>：</a:t>
                </a:r>
                <a:r>
                  <a:rPr lang="zh-TW" altLang="zh-TW" sz="2400" b="1" dirty="0">
                    <a:solidFill>
                      <a:schemeClr val="accent4"/>
                    </a:solidFill>
                  </a:rPr>
                  <a:t>用來重置記憶單元的</a:t>
                </a:r>
                <a:r>
                  <a:rPr lang="zh-TW" altLang="zh-TW" sz="2400" b="1" dirty="0" smtClean="0">
                    <a:solidFill>
                      <a:schemeClr val="accent4"/>
                    </a:solidFill>
                  </a:rPr>
                  <a:t>內容</a:t>
                </a:r>
                <a:r>
                  <a:rPr lang="zh-TW" altLang="en-US" sz="2400" b="1" dirty="0" smtClean="0">
                    <a:solidFill>
                      <a:schemeClr val="accent4"/>
                    </a:solidFill>
                  </a:rPr>
                  <a:t>，</a:t>
                </a:r>
                <a:r>
                  <a:rPr lang="zh-CN" altLang="en-US" sz="2400" b="1" dirty="0" smtClean="0">
                    <a:solidFill>
                      <a:schemeClr val="accent4"/>
                    </a:solidFill>
                  </a:rPr>
                  <a:t>控制</a:t>
                </a:r>
                <a:r>
                  <a:rPr lang="zh-TW" altLang="en-US" sz="2400" b="1" dirty="0" smtClean="0">
                    <a:solidFill>
                      <a:schemeClr val="accent4"/>
                    </a:solidFill>
                  </a:rPr>
                  <a:t>記憶單元</a:t>
                </a:r>
                <a:r>
                  <a:rPr lang="en-US" altLang="zh-TW" sz="2400" b="1" dirty="0" smtClean="0">
                    <a:solidFill>
                      <a:schemeClr val="accent4"/>
                    </a:solidFill>
                  </a:rPr>
                  <a:t>C</a:t>
                </a:r>
                <a:r>
                  <a:rPr lang="en-US" altLang="zh-TW" sz="2400" b="1" baseline="-25000" dirty="0" smtClean="0">
                    <a:solidFill>
                      <a:schemeClr val="accent4"/>
                    </a:solidFill>
                  </a:rPr>
                  <a:t>t-1</a:t>
                </a:r>
                <a:r>
                  <a:rPr lang="zh-TW" altLang="en-US" sz="2400" b="1" dirty="0" smtClean="0">
                    <a:solidFill>
                      <a:schemeClr val="accent4"/>
                    </a:solidFill>
                  </a:rPr>
                  <a:t>要保留多少比重</a:t>
                </a:r>
                <a:r>
                  <a:rPr lang="zh-TW" altLang="en-US" sz="2400" b="1" dirty="0" smtClean="0">
                    <a:solidFill>
                      <a:schemeClr val="accent4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。</a:t>
                </a:r>
                <a:r>
                  <a:rPr lang="zh-TW" sz="2400" b="1" i="0" u="none" strike="noStrike" cap="none" dirty="0">
                    <a:solidFill>
                      <a:schemeClr val="accent4"/>
                    </a:solidFill>
                    <a:latin typeface="Microsoft JhengHei"/>
                    <a:ea typeface="Microsoft JhengHei"/>
                    <a:cs typeface="Microsoft JhengHei"/>
                    <a:sym typeface="Microsoft JhengHei"/>
                  </a:rPr>
                  <a:t/>
                </a:r>
                <a:br>
                  <a:rPr lang="zh-TW" sz="2400" b="1" i="0" u="none" strike="noStrike" cap="none" dirty="0">
                    <a:solidFill>
                      <a:schemeClr val="accent4"/>
                    </a:solidFill>
                    <a:latin typeface="Microsoft JhengHei"/>
                    <a:ea typeface="Microsoft JhengHei"/>
                    <a:cs typeface="Microsoft JhengHei"/>
                    <a:sym typeface="Microsoft JhengHei"/>
                  </a:rPr>
                </a:br>
                <a:r>
                  <a:rPr lang="zh-TW" sz="2400" b="1" i="0" u="none" strike="noStrike" cap="none" dirty="0">
                    <a:solidFill>
                      <a:schemeClr val="accent4"/>
                    </a:solidFill>
                    <a:latin typeface="Microsoft JhengHei"/>
                    <a:ea typeface="Microsoft JhengHei"/>
                    <a:cs typeface="Microsoft JhengHei"/>
                    <a:sym typeface="Microsoft JhengHei"/>
                  </a:rPr>
                  <a:t>F=Sigmoid</a:t>
                </a:r>
                <a:r>
                  <a:rPr lang="zh-TW" sz="2400" b="1" i="0" u="none" strike="noStrike" cap="none" dirty="0" smtClean="0">
                    <a:solidFill>
                      <a:schemeClr val="accent4"/>
                    </a:solidFill>
                    <a:latin typeface="Microsoft JhengHei"/>
                    <a:ea typeface="Microsoft JhengHei"/>
                    <a:cs typeface="Microsoft JhengHei"/>
                    <a:sym typeface="Microsoft JhengHei"/>
                  </a:rPr>
                  <a:t>(</a:t>
                </a:r>
                <a:r>
                  <a:rPr lang="zh-TW" sz="2400" b="1" i="0" u="none" strike="noStrike" cap="none" dirty="0" smtClean="0">
                    <a:solidFill>
                      <a:schemeClr val="accent4"/>
                    </a:solidFill>
                    <a:latin typeface="Arial"/>
                    <a:ea typeface="Arial"/>
                    <a:cs typeface="Arial"/>
                    <a:sym typeface="Arial"/>
                  </a:rPr>
                  <a:t>H</a:t>
                </a:r>
                <a:r>
                  <a:rPr lang="zh-TW" sz="2400" b="1" i="0" u="none" strike="noStrike" cap="none" baseline="-25000" dirty="0" smtClean="0">
                    <a:solidFill>
                      <a:schemeClr val="accent4"/>
                    </a:solidFill>
                    <a:latin typeface="Arial"/>
                    <a:ea typeface="Arial"/>
                    <a:cs typeface="Arial"/>
                    <a:sym typeface="Arial"/>
                  </a:rPr>
                  <a:t>t</a:t>
                </a:r>
                <a:r>
                  <a:rPr lang="zh-TW" sz="2400" b="1" i="0" u="none" strike="noStrike" cap="none" baseline="-25000" dirty="0">
                    <a:solidFill>
                      <a:schemeClr val="accent4"/>
                    </a:solidFill>
                    <a:latin typeface="Arial"/>
                    <a:ea typeface="Arial"/>
                    <a:cs typeface="Arial"/>
                    <a:sym typeface="Arial"/>
                  </a:rPr>
                  <a:t>-</a:t>
                </a:r>
                <a:r>
                  <a:rPr lang="zh-TW" sz="2400" b="1" i="0" u="none" strike="noStrike" cap="none" baseline="-25000" dirty="0" smtClean="0">
                    <a:solidFill>
                      <a:schemeClr val="accent4"/>
                    </a:solidFill>
                    <a:latin typeface="Arial"/>
                    <a:ea typeface="Arial"/>
                    <a:cs typeface="Arial"/>
                    <a:sym typeface="Arial"/>
                  </a:rPr>
                  <a:t>1</a:t>
                </a:r>
                <a:r>
                  <a:rPr lang="zh-TW" altLang="zh-TW" sz="2400" b="1" dirty="0">
                    <a:solidFill>
                      <a:schemeClr val="accent4"/>
                    </a:solidFill>
                  </a:rPr>
                  <a:t>W</a:t>
                </a:r>
                <a:r>
                  <a:rPr lang="zh-TW" altLang="zh-TW" sz="2400" b="1" baseline="-25000" dirty="0">
                    <a:solidFill>
                      <a:schemeClr val="accent4"/>
                    </a:solidFill>
                  </a:rPr>
                  <a:t>HF</a:t>
                </a:r>
                <a:r>
                  <a:rPr lang="zh-TW" sz="2400" b="1" i="0" u="none" strike="noStrike" cap="none" dirty="0" smtClean="0">
                    <a:solidFill>
                      <a:schemeClr val="accent4"/>
                    </a:solidFill>
                    <a:latin typeface="Arial"/>
                    <a:ea typeface="Arial"/>
                    <a:cs typeface="Arial"/>
                    <a:sym typeface="Arial"/>
                  </a:rPr>
                  <a:t>+X</a:t>
                </a:r>
                <a:r>
                  <a:rPr lang="zh-TW" sz="2400" b="1" i="0" u="none" strike="noStrike" cap="none" baseline="-25000" dirty="0" smtClean="0">
                    <a:solidFill>
                      <a:schemeClr val="accent4"/>
                    </a:solidFill>
                    <a:latin typeface="Arial"/>
                    <a:ea typeface="Arial"/>
                    <a:cs typeface="Arial"/>
                    <a:sym typeface="Arial"/>
                  </a:rPr>
                  <a:t>t</a:t>
                </a:r>
                <a:r>
                  <a:rPr lang="zh-TW" altLang="zh-TW" sz="2400" b="1" dirty="0">
                    <a:solidFill>
                      <a:schemeClr val="accent4"/>
                    </a:solidFill>
                  </a:rPr>
                  <a:t>W</a:t>
                </a:r>
                <a:r>
                  <a:rPr lang="zh-TW" altLang="zh-TW" sz="2400" b="1" baseline="-25000" dirty="0">
                    <a:solidFill>
                      <a:schemeClr val="accent4"/>
                    </a:solidFill>
                  </a:rPr>
                  <a:t>XF</a:t>
                </a:r>
                <a:r>
                  <a:rPr lang="zh-TW" sz="2400" b="1" i="0" u="none" strike="noStrike" cap="none" dirty="0" smtClean="0">
                    <a:solidFill>
                      <a:schemeClr val="accent4"/>
                    </a:solidFill>
                    <a:latin typeface="Arial"/>
                    <a:ea typeface="Arial"/>
                    <a:cs typeface="Arial"/>
                    <a:sym typeface="Arial"/>
                  </a:rPr>
                  <a:t>+</a:t>
                </a:r>
                <a:r>
                  <a:rPr lang="zh-TW" sz="2400" b="1" i="0" u="none" strike="noStrike" cap="none" dirty="0">
                    <a:solidFill>
                      <a:schemeClr val="accent4"/>
                    </a:solidFill>
                    <a:latin typeface="Arial"/>
                    <a:ea typeface="Arial"/>
                    <a:cs typeface="Arial"/>
                    <a:sym typeface="Arial"/>
                  </a:rPr>
                  <a:t>B</a:t>
                </a:r>
                <a:r>
                  <a:rPr lang="zh-TW" sz="2400" b="1" i="0" u="none" strike="noStrike" cap="none" baseline="-25000" dirty="0">
                    <a:solidFill>
                      <a:schemeClr val="accent4"/>
                    </a:solidFill>
                    <a:latin typeface="Arial"/>
                    <a:ea typeface="Arial"/>
                    <a:cs typeface="Arial"/>
                    <a:sym typeface="Arial"/>
                  </a:rPr>
                  <a:t>F</a:t>
                </a:r>
                <a:r>
                  <a:rPr lang="zh-TW" sz="2400" b="1" i="0" u="none" strike="noStrike" cap="none" dirty="0">
                    <a:solidFill>
                      <a:schemeClr val="accent4"/>
                    </a:solidFill>
                    <a:latin typeface="Microsoft JhengHei"/>
                    <a:ea typeface="Microsoft JhengHei"/>
                    <a:cs typeface="Microsoft JhengHei"/>
                    <a:sym typeface="Microsoft JhengHei"/>
                  </a:rPr>
                  <a:t>)</a:t>
                </a:r>
                <a:endParaRPr sz="2400" b="1" i="0" u="none" strike="noStrike" cap="none" dirty="0">
                  <a:solidFill>
                    <a:schemeClr val="accent4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endParaRPr>
              </a:p>
              <a:p>
                <a:pPr marL="342900" marR="0" lvl="0" indent="-1905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Noto Sans Symbols"/>
                  <a:buNone/>
                </a:pPr>
                <a:endParaRPr sz="2400" b="1" i="0" u="none" strike="noStrike" cap="none" dirty="0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endParaRPr>
              </a:p>
              <a:p>
                <a:pPr marL="342900" indent="-342900">
                  <a:buSzPts val="2400"/>
                  <a:buFont typeface="Noto Sans Symbols"/>
                  <a:buChar char="■"/>
                </a:pPr>
                <a:r>
                  <a:rPr lang="zh-TW" sz="2400" b="1" i="0" u="none" strike="noStrike" cap="none" dirty="0" smtClean="0">
                    <a:solidFill>
                      <a:schemeClr val="accent3"/>
                    </a:solidFill>
                    <a:latin typeface="Microsoft JhengHei"/>
                    <a:ea typeface="Microsoft JhengHei"/>
                    <a:cs typeface="Microsoft JhengHei"/>
                    <a:sym typeface="Microsoft JhengHei"/>
                  </a:rPr>
                  <a:t>輸入門(Input Gate)：</a:t>
                </a:r>
                <a:r>
                  <a:rPr lang="zh-TW" altLang="en-US" sz="2400" b="1" dirty="0" smtClean="0">
                    <a:solidFill>
                      <a:schemeClr val="accent3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用來</a:t>
                </a:r>
                <a:r>
                  <a:rPr lang="zh-CN" altLang="en-US" sz="2400" b="1" dirty="0" smtClean="0">
                    <a:solidFill>
                      <a:schemeClr val="accent3"/>
                    </a:solidFill>
                  </a:rPr>
                  <a:t>控制</a:t>
                </a:r>
                <a:r>
                  <a:rPr lang="zh-TW" altLang="en-US" sz="2400" b="1" dirty="0" smtClean="0">
                    <a:solidFill>
                      <a:schemeClr val="accent3"/>
                    </a:solidFill>
                  </a:rPr>
                  <a:t>記憶單元暫態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zh-TW" altLang="en-US" sz="2400" b="1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TW" sz="2400" b="1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TW" sz="2400" b="1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C</m:t>
                            </m:r>
                          </m:e>
                          <m:sub>
                            <m:r>
                              <a:rPr lang="en-US" altLang="zh-TW" sz="2400" b="1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𝒕</m:t>
                            </m:r>
                          </m:sub>
                        </m:sSub>
                      </m:e>
                    </m:acc>
                  </m:oMath>
                </a14:m>
                <a:r>
                  <a:rPr lang="zh-TW" altLang="en-US" sz="2400" b="1" dirty="0">
                    <a:solidFill>
                      <a:schemeClr val="accent3"/>
                    </a:solidFill>
                  </a:rPr>
                  <a:t>要考慮多少比重用來計算</a:t>
                </a:r>
                <a:r>
                  <a:rPr lang="zh-TW" altLang="en-US" sz="2400" b="1" dirty="0" smtClean="0">
                    <a:solidFill>
                      <a:schemeClr val="accent3"/>
                    </a:solidFill>
                  </a:rPr>
                  <a:t>新記憶單元</a:t>
                </a:r>
                <a:r>
                  <a:rPr lang="en-US" altLang="zh-TW" sz="2400" b="1" dirty="0" smtClean="0">
                    <a:solidFill>
                      <a:schemeClr val="accent3"/>
                    </a:solidFill>
                  </a:rPr>
                  <a:t>C</a:t>
                </a:r>
                <a:r>
                  <a:rPr lang="en-US" altLang="zh-TW" sz="2400" b="1" baseline="-25000" dirty="0" smtClean="0">
                    <a:solidFill>
                      <a:schemeClr val="accent3"/>
                    </a:solidFill>
                  </a:rPr>
                  <a:t>t</a:t>
                </a:r>
                <a:r>
                  <a:rPr lang="zh-TW" altLang="en-US" sz="2400" b="1" dirty="0" smtClean="0">
                    <a:solidFill>
                      <a:schemeClr val="accent3"/>
                    </a:solidFill>
                  </a:rPr>
                  <a:t>，</a:t>
                </a:r>
                <a:r>
                  <a:rPr lang="zh-TW" altLang="en-US" sz="2400" b="1" dirty="0">
                    <a:solidFill>
                      <a:schemeClr val="accent3"/>
                    </a:solidFill>
                  </a:rPr>
                  <a:t>即</a:t>
                </a:r>
                <a:r>
                  <a:rPr lang="zh-TW" altLang="en-US" sz="2400" b="1" dirty="0" smtClean="0">
                    <a:solidFill>
                      <a:schemeClr val="accent3"/>
                    </a:solidFill>
                  </a:rPr>
                  <a:t>要加入多少</a:t>
                </a:r>
                <a:r>
                  <a:rPr lang="zh-TW" altLang="en-US" sz="2400" b="1" dirty="0">
                    <a:solidFill>
                      <a:schemeClr val="accent3"/>
                    </a:solidFill>
                  </a:rPr>
                  <a:t>新記憶</a:t>
                </a:r>
                <a:r>
                  <a:rPr lang="zh-TW" altLang="en-US" sz="2400" b="1" dirty="0">
                    <a:solidFill>
                      <a:schemeClr val="accent3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。 </a:t>
                </a:r>
                <a:r>
                  <a:rPr lang="en-US" altLang="zh-TW" sz="2400" dirty="0">
                    <a:solidFill>
                      <a:schemeClr val="accent3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/>
                </a:r>
                <a:br>
                  <a:rPr lang="en-US" altLang="zh-TW" sz="2400" dirty="0">
                    <a:solidFill>
                      <a:schemeClr val="accent3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</a:br>
                <a:r>
                  <a:rPr lang="zh-TW" sz="2400" b="1" i="0" u="none" strike="noStrike" cap="none" dirty="0" smtClean="0">
                    <a:solidFill>
                      <a:schemeClr val="accent3"/>
                    </a:solidFill>
                    <a:latin typeface="Microsoft JhengHei"/>
                    <a:ea typeface="Microsoft JhengHei"/>
                    <a:cs typeface="Microsoft JhengHei"/>
                    <a:sym typeface="Microsoft JhengHei"/>
                  </a:rPr>
                  <a:t>I</a:t>
                </a:r>
                <a:r>
                  <a:rPr lang="zh-TW" sz="2400" b="1" i="0" u="none" strike="noStrike" cap="none" dirty="0">
                    <a:solidFill>
                      <a:schemeClr val="accent3"/>
                    </a:solidFill>
                    <a:latin typeface="Microsoft JhengHei"/>
                    <a:ea typeface="Microsoft JhengHei"/>
                    <a:cs typeface="Microsoft JhengHei"/>
                    <a:sym typeface="Microsoft JhengHei"/>
                  </a:rPr>
                  <a:t>=Sigmoid</a:t>
                </a:r>
                <a:r>
                  <a:rPr lang="zh-TW" sz="2400" b="1" i="0" u="none" strike="noStrike" cap="none" dirty="0" smtClean="0">
                    <a:solidFill>
                      <a:schemeClr val="accent3"/>
                    </a:solidFill>
                    <a:latin typeface="Microsoft JhengHei"/>
                    <a:ea typeface="Microsoft JhengHei"/>
                    <a:cs typeface="Microsoft JhengHei"/>
                    <a:sym typeface="Microsoft JhengHei"/>
                  </a:rPr>
                  <a:t>(</a:t>
                </a:r>
                <a:r>
                  <a:rPr lang="zh-TW" sz="2400" b="1" i="0" u="none" strike="noStrike" cap="none" dirty="0" smtClean="0">
                    <a:solidFill>
                      <a:schemeClr val="accent3"/>
                    </a:solidFill>
                    <a:latin typeface="Arial"/>
                    <a:ea typeface="Arial"/>
                    <a:cs typeface="Arial"/>
                    <a:sym typeface="Arial"/>
                  </a:rPr>
                  <a:t>H</a:t>
                </a:r>
                <a:r>
                  <a:rPr lang="zh-TW" sz="2400" b="1" i="0" u="none" strike="noStrike" cap="none" baseline="-25000" dirty="0" smtClean="0">
                    <a:solidFill>
                      <a:schemeClr val="accent3"/>
                    </a:solidFill>
                    <a:latin typeface="Arial"/>
                    <a:ea typeface="Arial"/>
                    <a:cs typeface="Arial"/>
                    <a:sym typeface="Arial"/>
                  </a:rPr>
                  <a:t>t</a:t>
                </a:r>
                <a:r>
                  <a:rPr lang="zh-TW" sz="2400" b="1" i="0" u="none" strike="noStrike" cap="none" baseline="-25000" dirty="0">
                    <a:solidFill>
                      <a:schemeClr val="accent3"/>
                    </a:solidFill>
                    <a:latin typeface="Arial"/>
                    <a:ea typeface="Arial"/>
                    <a:cs typeface="Arial"/>
                    <a:sym typeface="Arial"/>
                  </a:rPr>
                  <a:t>-</a:t>
                </a:r>
                <a:r>
                  <a:rPr lang="zh-TW" sz="2400" b="1" i="0" u="none" strike="noStrike" cap="none" baseline="-25000" dirty="0" smtClean="0">
                    <a:solidFill>
                      <a:schemeClr val="accent3"/>
                    </a:solidFill>
                    <a:latin typeface="Arial"/>
                    <a:ea typeface="Arial"/>
                    <a:cs typeface="Arial"/>
                    <a:sym typeface="Arial"/>
                  </a:rPr>
                  <a:t>1</a:t>
                </a:r>
                <a:r>
                  <a:rPr lang="zh-TW" altLang="zh-TW" sz="2400" b="1" dirty="0">
                    <a:solidFill>
                      <a:schemeClr val="accent3"/>
                    </a:solidFill>
                  </a:rPr>
                  <a:t>W</a:t>
                </a:r>
                <a:r>
                  <a:rPr lang="zh-TW" altLang="zh-TW" sz="2400" b="1" baseline="-25000" dirty="0">
                    <a:solidFill>
                      <a:schemeClr val="accent3"/>
                    </a:solidFill>
                  </a:rPr>
                  <a:t>HI</a:t>
                </a:r>
                <a:r>
                  <a:rPr lang="zh-TW" sz="2400" b="1" i="0" u="none" strike="noStrike" cap="none" dirty="0" smtClean="0">
                    <a:solidFill>
                      <a:schemeClr val="accent3"/>
                    </a:solidFill>
                    <a:latin typeface="Arial"/>
                    <a:ea typeface="Arial"/>
                    <a:cs typeface="Arial"/>
                    <a:sym typeface="Arial"/>
                  </a:rPr>
                  <a:t>+X</a:t>
                </a:r>
                <a:r>
                  <a:rPr lang="zh-TW" sz="2400" b="1" i="0" u="none" strike="noStrike" cap="none" baseline="-25000" dirty="0" smtClean="0">
                    <a:solidFill>
                      <a:schemeClr val="accent3"/>
                    </a:solidFill>
                    <a:latin typeface="Arial"/>
                    <a:ea typeface="Arial"/>
                    <a:cs typeface="Arial"/>
                    <a:sym typeface="Arial"/>
                  </a:rPr>
                  <a:t>t</a:t>
                </a:r>
                <a:r>
                  <a:rPr lang="zh-TW" altLang="zh-TW" sz="2400" b="1" dirty="0">
                    <a:solidFill>
                      <a:schemeClr val="accent3"/>
                    </a:solidFill>
                  </a:rPr>
                  <a:t>W</a:t>
                </a:r>
                <a:r>
                  <a:rPr lang="zh-TW" altLang="zh-TW" sz="2400" b="1" baseline="-25000" dirty="0">
                    <a:solidFill>
                      <a:schemeClr val="accent3"/>
                    </a:solidFill>
                  </a:rPr>
                  <a:t>XI</a:t>
                </a:r>
                <a:r>
                  <a:rPr lang="zh-TW" sz="2400" b="1" i="0" u="none" strike="noStrike" cap="none" dirty="0" smtClean="0">
                    <a:solidFill>
                      <a:schemeClr val="accent3"/>
                    </a:solidFill>
                    <a:latin typeface="Arial"/>
                    <a:ea typeface="Arial"/>
                    <a:cs typeface="Arial"/>
                    <a:sym typeface="Arial"/>
                  </a:rPr>
                  <a:t>+</a:t>
                </a:r>
                <a:r>
                  <a:rPr lang="zh-TW" sz="2400" b="1" i="0" u="none" strike="noStrike" cap="none" dirty="0">
                    <a:solidFill>
                      <a:schemeClr val="accent3"/>
                    </a:solidFill>
                    <a:latin typeface="Arial"/>
                    <a:ea typeface="Arial"/>
                    <a:cs typeface="Arial"/>
                    <a:sym typeface="Arial"/>
                  </a:rPr>
                  <a:t>B</a:t>
                </a:r>
                <a:r>
                  <a:rPr lang="zh-TW" sz="2400" b="1" i="0" u="none" strike="noStrike" cap="none" baseline="-25000" dirty="0">
                    <a:solidFill>
                      <a:schemeClr val="accent3"/>
                    </a:solidFill>
                    <a:latin typeface="Arial"/>
                    <a:ea typeface="Arial"/>
                    <a:cs typeface="Arial"/>
                    <a:sym typeface="Arial"/>
                  </a:rPr>
                  <a:t>I</a:t>
                </a:r>
                <a:r>
                  <a:rPr lang="zh-TW" sz="2400" b="1" i="0" u="none" strike="noStrike" cap="none" dirty="0">
                    <a:solidFill>
                      <a:schemeClr val="accent3"/>
                    </a:solidFill>
                    <a:latin typeface="Microsoft JhengHei"/>
                    <a:ea typeface="Microsoft JhengHei"/>
                    <a:cs typeface="Microsoft JhengHei"/>
                    <a:sym typeface="Microsoft JhengHei"/>
                  </a:rPr>
                  <a:t>)</a:t>
                </a:r>
                <a:endParaRPr dirty="0">
                  <a:solidFill>
                    <a:schemeClr val="accent3"/>
                  </a:solidFill>
                </a:endParaRPr>
              </a:p>
              <a:p>
                <a:pPr marL="342900" marR="0" lvl="0" indent="-1905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Noto Sans Symbols"/>
                  <a:buNone/>
                </a:pPr>
                <a:endParaRPr sz="2400" b="1" i="0" u="none" strike="noStrike" cap="none" dirty="0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endParaRPr>
              </a:p>
              <a:p>
                <a:pPr marL="342900" lvl="0" indent="-342900">
                  <a:buSzPts val="2400"/>
                  <a:buFont typeface="Noto Sans Symbols"/>
                  <a:buChar char="■"/>
                </a:pPr>
                <a:r>
                  <a:rPr lang="zh-TW" sz="2400" b="1" i="0" u="none" strike="noStrike" cap="none" dirty="0">
                    <a:solidFill>
                      <a:srgbClr val="7030A0"/>
                    </a:solidFill>
                    <a:latin typeface="Microsoft JhengHei"/>
                    <a:ea typeface="Microsoft JhengHei"/>
                    <a:cs typeface="Microsoft JhengHei"/>
                    <a:sym typeface="Microsoft JhengHei"/>
                  </a:rPr>
                  <a:t>輸出門(Output Gate)：</a:t>
                </a:r>
                <a:r>
                  <a:rPr lang="zh-TW" sz="2400" b="1" i="0" u="none" strike="noStrike" cap="none" dirty="0">
                    <a:solidFill>
                      <a:srgbClr val="7030A0"/>
                    </a:solidFill>
                    <a:latin typeface="Arial"/>
                    <a:ea typeface="Arial"/>
                    <a:cs typeface="Arial"/>
                    <a:sym typeface="Arial"/>
                  </a:rPr>
                  <a:t>用來</a:t>
                </a:r>
                <a:r>
                  <a:rPr lang="zh-TW" sz="2400" b="1" i="0" u="none" strike="noStrike" cap="none" dirty="0" smtClean="0">
                    <a:solidFill>
                      <a:srgbClr val="7030A0"/>
                    </a:solidFill>
                    <a:latin typeface="Arial"/>
                    <a:ea typeface="Arial"/>
                    <a:cs typeface="Arial"/>
                    <a:sym typeface="Arial"/>
                  </a:rPr>
                  <a:t>決定將資料</a:t>
                </a:r>
                <a:r>
                  <a:rPr lang="zh-TW" altLang="en-US" sz="2400" b="1" dirty="0">
                    <a:solidFill>
                      <a:srgbClr val="7030A0"/>
                    </a:solidFill>
                  </a:rPr>
                  <a:t>輸出到隱藏層</a:t>
                </a:r>
                <a:r>
                  <a:rPr lang="zh-TW" altLang="en-US" sz="2400" b="1" dirty="0" smtClean="0">
                    <a:solidFill>
                      <a:srgbClr val="7030A0"/>
                    </a:solidFill>
                  </a:rPr>
                  <a:t>狀態</a:t>
                </a:r>
                <a:r>
                  <a:rPr lang="zh-TW" altLang="zh-TW" sz="2400" b="1" dirty="0">
                    <a:solidFill>
                      <a:srgbClr val="7030A0"/>
                    </a:solidFill>
                  </a:rPr>
                  <a:t>H</a:t>
                </a:r>
                <a:r>
                  <a:rPr lang="zh-TW" altLang="zh-TW" sz="2400" b="1" baseline="-25000" dirty="0" smtClean="0">
                    <a:solidFill>
                      <a:srgbClr val="7030A0"/>
                    </a:solidFill>
                  </a:rPr>
                  <a:t>t</a:t>
                </a:r>
                <a:r>
                  <a:rPr lang="zh-TW" altLang="zh-TW" sz="2400" b="1" dirty="0">
                    <a:solidFill>
                      <a:srgbClr val="7030A0"/>
                    </a:solidFill>
                  </a:rPr>
                  <a:t>的</a:t>
                </a:r>
                <a:r>
                  <a:rPr lang="zh-TW" altLang="en-US" sz="2400" b="1" dirty="0" smtClean="0">
                    <a:solidFill>
                      <a:srgbClr val="7030A0"/>
                    </a:solidFill>
                  </a:rPr>
                  <a:t>比重</a:t>
                </a:r>
                <a:r>
                  <a:rPr lang="zh-TW" sz="2400" b="1" i="0" u="none" strike="noStrike" cap="none" dirty="0" smtClean="0">
                    <a:solidFill>
                      <a:srgbClr val="7030A0"/>
                    </a:solidFill>
                    <a:latin typeface="Arial"/>
                    <a:ea typeface="Arial"/>
                    <a:cs typeface="Arial"/>
                    <a:sym typeface="Arial"/>
                  </a:rPr>
                  <a:t>。</a:t>
                </a:r>
                <a:r>
                  <a:rPr lang="zh-TW" sz="2400" b="1" i="0" u="none" strike="noStrike" cap="none" dirty="0" smtClean="0">
                    <a:solidFill>
                      <a:srgbClr val="7030A0"/>
                    </a:solidFill>
                    <a:latin typeface="Microsoft JhengHei"/>
                    <a:ea typeface="Microsoft JhengHei"/>
                    <a:cs typeface="Microsoft JhengHei"/>
                    <a:sym typeface="Microsoft JhengHei"/>
                  </a:rPr>
                  <a:t> </a:t>
                </a:r>
                <a:r>
                  <a:rPr lang="zh-TW" sz="2400" b="1" i="0" u="none" strike="noStrike" cap="none" dirty="0">
                    <a:solidFill>
                      <a:srgbClr val="7030A0"/>
                    </a:solidFill>
                    <a:latin typeface="Microsoft JhengHei"/>
                    <a:ea typeface="Microsoft JhengHei"/>
                    <a:cs typeface="Microsoft JhengHei"/>
                    <a:sym typeface="Microsoft JhengHei"/>
                  </a:rPr>
                  <a:t/>
                </a:r>
                <a:br>
                  <a:rPr lang="zh-TW" sz="2400" b="1" i="0" u="none" strike="noStrike" cap="none" dirty="0">
                    <a:solidFill>
                      <a:srgbClr val="7030A0"/>
                    </a:solidFill>
                    <a:latin typeface="Microsoft JhengHei"/>
                    <a:ea typeface="Microsoft JhengHei"/>
                    <a:cs typeface="Microsoft JhengHei"/>
                    <a:sym typeface="Microsoft JhengHei"/>
                  </a:rPr>
                </a:br>
                <a:r>
                  <a:rPr lang="zh-TW" sz="2400" b="1" i="0" u="none" strike="noStrike" cap="none" dirty="0">
                    <a:solidFill>
                      <a:srgbClr val="7030A0"/>
                    </a:solidFill>
                    <a:latin typeface="Microsoft JhengHei"/>
                    <a:ea typeface="Microsoft JhengHei"/>
                    <a:cs typeface="Microsoft JhengHei"/>
                    <a:sym typeface="Microsoft JhengHei"/>
                  </a:rPr>
                  <a:t>O=Sigmoid</a:t>
                </a:r>
                <a:r>
                  <a:rPr lang="zh-TW" sz="2400" b="1" i="0" u="none" strike="noStrike" cap="none" dirty="0" smtClean="0">
                    <a:solidFill>
                      <a:srgbClr val="7030A0"/>
                    </a:solidFill>
                    <a:latin typeface="Microsoft JhengHei"/>
                    <a:ea typeface="Microsoft JhengHei"/>
                    <a:cs typeface="Microsoft JhengHei"/>
                    <a:sym typeface="Microsoft JhengHei"/>
                  </a:rPr>
                  <a:t>(</a:t>
                </a:r>
                <a:r>
                  <a:rPr lang="zh-TW" sz="2400" b="1" i="0" u="none" strike="noStrike" cap="none" dirty="0" smtClean="0">
                    <a:solidFill>
                      <a:srgbClr val="7030A0"/>
                    </a:solidFill>
                    <a:latin typeface="Arial"/>
                    <a:ea typeface="Arial"/>
                    <a:cs typeface="Arial"/>
                    <a:sym typeface="Arial"/>
                  </a:rPr>
                  <a:t>H</a:t>
                </a:r>
                <a:r>
                  <a:rPr lang="zh-TW" sz="2400" b="1" i="0" u="none" strike="noStrike" cap="none" baseline="-25000" dirty="0" smtClean="0">
                    <a:solidFill>
                      <a:srgbClr val="7030A0"/>
                    </a:solidFill>
                    <a:latin typeface="Arial"/>
                    <a:ea typeface="Arial"/>
                    <a:cs typeface="Arial"/>
                    <a:sym typeface="Arial"/>
                  </a:rPr>
                  <a:t>t</a:t>
                </a:r>
                <a:r>
                  <a:rPr lang="zh-TW" sz="2400" b="1" i="0" u="none" strike="noStrike" cap="none" baseline="-25000" dirty="0">
                    <a:solidFill>
                      <a:srgbClr val="7030A0"/>
                    </a:solidFill>
                    <a:latin typeface="Arial"/>
                    <a:ea typeface="Arial"/>
                    <a:cs typeface="Arial"/>
                    <a:sym typeface="Arial"/>
                  </a:rPr>
                  <a:t>-</a:t>
                </a:r>
                <a:r>
                  <a:rPr lang="zh-TW" sz="2400" b="1" i="0" u="none" strike="noStrike" cap="none" baseline="-25000" dirty="0" smtClean="0">
                    <a:solidFill>
                      <a:srgbClr val="7030A0"/>
                    </a:solidFill>
                    <a:latin typeface="Arial"/>
                    <a:ea typeface="Arial"/>
                    <a:cs typeface="Arial"/>
                    <a:sym typeface="Arial"/>
                  </a:rPr>
                  <a:t>1</a:t>
                </a:r>
                <a:r>
                  <a:rPr lang="zh-TW" altLang="zh-TW" sz="2400" b="1" dirty="0">
                    <a:solidFill>
                      <a:srgbClr val="7030A0"/>
                    </a:solidFill>
                  </a:rPr>
                  <a:t>W</a:t>
                </a:r>
                <a:r>
                  <a:rPr lang="zh-TW" altLang="zh-TW" sz="2400" b="1" baseline="-25000" dirty="0">
                    <a:solidFill>
                      <a:srgbClr val="7030A0"/>
                    </a:solidFill>
                  </a:rPr>
                  <a:t>HO</a:t>
                </a:r>
                <a:r>
                  <a:rPr lang="zh-TW" sz="2400" b="1" i="0" u="none" strike="noStrike" cap="none" dirty="0" smtClean="0">
                    <a:solidFill>
                      <a:srgbClr val="7030A0"/>
                    </a:solidFill>
                    <a:latin typeface="Arial"/>
                    <a:ea typeface="Arial"/>
                    <a:cs typeface="Arial"/>
                    <a:sym typeface="Arial"/>
                  </a:rPr>
                  <a:t>+</a:t>
                </a:r>
                <a:r>
                  <a:rPr lang="zh-TW" altLang="zh-TW" sz="2400" b="1" dirty="0">
                    <a:solidFill>
                      <a:srgbClr val="7030A0"/>
                    </a:solidFill>
                  </a:rPr>
                  <a:t>X</a:t>
                </a:r>
                <a:r>
                  <a:rPr lang="zh-TW" altLang="zh-TW" sz="2400" b="1" baseline="-25000" dirty="0">
                    <a:solidFill>
                      <a:srgbClr val="7030A0"/>
                    </a:solidFill>
                  </a:rPr>
                  <a:t>t</a:t>
                </a:r>
                <a:r>
                  <a:rPr lang="zh-TW" sz="2400" b="1" i="0" u="none" strike="noStrike" cap="none" dirty="0" smtClean="0">
                    <a:solidFill>
                      <a:srgbClr val="7030A0"/>
                    </a:solidFill>
                    <a:latin typeface="Arial"/>
                    <a:ea typeface="Arial"/>
                    <a:cs typeface="Arial"/>
                    <a:sym typeface="Arial"/>
                  </a:rPr>
                  <a:t>W</a:t>
                </a:r>
                <a:r>
                  <a:rPr lang="zh-TW" sz="2400" b="1" i="0" u="none" strike="noStrike" cap="none" baseline="-25000" dirty="0">
                    <a:solidFill>
                      <a:srgbClr val="7030A0"/>
                    </a:solidFill>
                    <a:latin typeface="Arial"/>
                    <a:ea typeface="Arial"/>
                    <a:cs typeface="Arial"/>
                    <a:sym typeface="Arial"/>
                  </a:rPr>
                  <a:t>X</a:t>
                </a:r>
                <a:r>
                  <a:rPr lang="zh-TW" sz="2400" b="1" i="0" u="none" strike="noStrike" cap="none" baseline="-25000" dirty="0" smtClean="0">
                    <a:solidFill>
                      <a:srgbClr val="7030A0"/>
                    </a:solidFill>
                    <a:latin typeface="Arial"/>
                    <a:ea typeface="Arial"/>
                    <a:cs typeface="Arial"/>
                    <a:sym typeface="Arial"/>
                  </a:rPr>
                  <a:t>O</a:t>
                </a:r>
                <a:r>
                  <a:rPr lang="zh-TW" sz="2400" b="1" i="0" u="none" strike="noStrike" cap="none" dirty="0" smtClean="0">
                    <a:solidFill>
                      <a:srgbClr val="7030A0"/>
                    </a:solidFill>
                    <a:latin typeface="Arial"/>
                    <a:ea typeface="Arial"/>
                    <a:cs typeface="Arial"/>
                    <a:sym typeface="Arial"/>
                  </a:rPr>
                  <a:t>+</a:t>
                </a:r>
                <a:r>
                  <a:rPr lang="zh-TW" sz="2400" b="1" i="0" u="none" strike="noStrike" cap="none" dirty="0">
                    <a:solidFill>
                      <a:srgbClr val="7030A0"/>
                    </a:solidFill>
                    <a:latin typeface="Arial"/>
                    <a:ea typeface="Arial"/>
                    <a:cs typeface="Arial"/>
                    <a:sym typeface="Arial"/>
                  </a:rPr>
                  <a:t>B</a:t>
                </a:r>
                <a:r>
                  <a:rPr lang="zh-TW" sz="2400" b="1" i="0" u="none" strike="noStrike" cap="none" baseline="-25000" dirty="0">
                    <a:solidFill>
                      <a:srgbClr val="7030A0"/>
                    </a:solidFill>
                    <a:latin typeface="Arial"/>
                    <a:ea typeface="Arial"/>
                    <a:cs typeface="Arial"/>
                    <a:sym typeface="Arial"/>
                  </a:rPr>
                  <a:t>O</a:t>
                </a:r>
                <a:r>
                  <a:rPr lang="zh-TW" sz="2400" b="1" i="0" u="none" strike="noStrike" cap="none" dirty="0">
                    <a:solidFill>
                      <a:srgbClr val="7030A0"/>
                    </a:solidFill>
                    <a:latin typeface="Microsoft JhengHei"/>
                    <a:ea typeface="Microsoft JhengHei"/>
                    <a:cs typeface="Microsoft JhengHei"/>
                    <a:sym typeface="Microsoft JhengHei"/>
                  </a:rPr>
                  <a:t>)</a:t>
                </a:r>
                <a:endParaRPr sz="2400" b="1" i="0" u="none" strike="noStrike" cap="none" dirty="0">
                  <a:solidFill>
                    <a:srgbClr val="7030A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endParaRPr>
              </a:p>
              <a:p>
                <a:pPr marL="342900" marR="0" lvl="0" indent="-1905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Noto Sans Symbols"/>
                  <a:buNone/>
                </a:pPr>
                <a:endParaRPr sz="2400" b="1" i="0" u="none" strike="noStrike" cap="none" dirty="0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endParaRPr>
              </a:p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dirty="0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endParaRPr>
              </a:p>
            </p:txBody>
          </p:sp>
        </mc:Choice>
        <mc:Fallback xmlns="">
          <p:sp>
            <p:nvSpPr>
              <p:cNvPr id="369" name="Google Shape;369;p10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358" y="1063205"/>
                <a:ext cx="5449077" cy="5643877"/>
              </a:xfrm>
              <a:prstGeom prst="rect">
                <a:avLst/>
              </a:prstGeom>
              <a:blipFill>
                <a:blip r:embed="rId7"/>
                <a:stretch>
                  <a:fillRect l="-1119" t="-756" r="-61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0" name="Google Shape;370;p102"/>
          <p:cNvSpPr txBox="1"/>
          <p:nvPr/>
        </p:nvSpPr>
        <p:spPr>
          <a:xfrm>
            <a:off x="8619496" y="1859699"/>
            <a:ext cx="119295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 b="1" i="0" u="none" strike="noStrike" cap="none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輸入門I</a:t>
            </a:r>
            <a:endParaRPr sz="2400" b="1" i="0" u="none" strike="noStrike" cap="none" baseline="-25000" dirty="0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" name="直線單箭頭接點 11"/>
          <p:cNvCxnSpPr/>
          <p:nvPr/>
        </p:nvCxnSpPr>
        <p:spPr>
          <a:xfrm flipV="1">
            <a:off x="8216508" y="2669787"/>
            <a:ext cx="0" cy="871547"/>
          </a:xfrm>
          <a:prstGeom prst="straightConnector1">
            <a:avLst/>
          </a:prstGeom>
          <a:ln w="635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/>
          <p:cNvCxnSpPr/>
          <p:nvPr/>
        </p:nvCxnSpPr>
        <p:spPr>
          <a:xfrm flipV="1">
            <a:off x="9194707" y="2274810"/>
            <a:ext cx="0" cy="1251267"/>
          </a:xfrm>
          <a:prstGeom prst="straightConnector1">
            <a:avLst/>
          </a:prstGeom>
          <a:ln w="635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/>
          <p:cNvCxnSpPr/>
          <p:nvPr/>
        </p:nvCxnSpPr>
        <p:spPr>
          <a:xfrm flipV="1">
            <a:off x="11390263" y="2300098"/>
            <a:ext cx="0" cy="1251267"/>
          </a:xfrm>
          <a:prstGeom prst="straightConnector1">
            <a:avLst/>
          </a:prstGeom>
          <a:ln w="635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字方塊 15"/>
          <p:cNvSpPr txBox="1"/>
          <p:nvPr/>
        </p:nvSpPr>
        <p:spPr>
          <a:xfrm>
            <a:off x="0" y="6389066"/>
            <a:ext cx="3872827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高雄女中新興科技區域推廣中心</a:t>
            </a:r>
            <a:endParaRPr lang="zh-TW" altLang="en-US" sz="2000" dirty="0">
              <a:solidFill>
                <a:srgbClr val="0070C0"/>
              </a:solidFill>
            </a:endParaRPr>
          </a:p>
        </p:txBody>
      </p:sp>
      <p:cxnSp>
        <p:nvCxnSpPr>
          <p:cNvPr id="17" name="直線接點 16"/>
          <p:cNvCxnSpPr/>
          <p:nvPr/>
        </p:nvCxnSpPr>
        <p:spPr>
          <a:xfrm>
            <a:off x="0" y="6389066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8282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5" name="Google Shape;375;p103"/>
          <p:cNvGraphicFramePr/>
          <p:nvPr/>
        </p:nvGraphicFramePr>
        <p:xfrm>
          <a:off x="6723017" y="1699300"/>
          <a:ext cx="5468983" cy="3068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383" r:id="rId4" imgW="5468983" imgH="3068825" progId="PBrush">
                  <p:embed/>
                </p:oleObj>
              </mc:Choice>
              <mc:Fallback>
                <p:oleObj r:id="rId4" imgW="5468983" imgH="3068825" progId="PBrush">
                  <p:embed/>
                  <p:pic>
                    <p:nvPicPr>
                      <p:cNvPr id="375" name="Google Shape;375;p103"/>
                      <p:cNvPicPr preferRelativeResize="0"/>
                      <p:nvPr/>
                    </p:nvPicPr>
                    <p:blipFill rotWithShape="1">
                      <a:blip r:embed="rId5">
                        <a:alphaModFix/>
                      </a:blip>
                      <a:srcRect/>
                      <a:stretch/>
                    </p:blipFill>
                    <p:spPr>
                      <a:xfrm>
                        <a:off x="6723017" y="1699300"/>
                        <a:ext cx="5468983" cy="3068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76" name="Google Shape;376;p103"/>
          <p:cNvGrpSpPr/>
          <p:nvPr/>
        </p:nvGrpSpPr>
        <p:grpSpPr>
          <a:xfrm>
            <a:off x="2932463" y="122835"/>
            <a:ext cx="6283511" cy="560398"/>
            <a:chOff x="104932" y="122092"/>
            <a:chExt cx="3934334" cy="659567"/>
          </a:xfrm>
        </p:grpSpPr>
        <p:sp>
          <p:nvSpPr>
            <p:cNvPr id="377" name="Google Shape;377;p103"/>
            <p:cNvSpPr/>
            <p:nvPr/>
          </p:nvSpPr>
          <p:spPr>
            <a:xfrm>
              <a:off x="104932" y="122092"/>
              <a:ext cx="3934334" cy="659567"/>
            </a:xfrm>
            <a:prstGeom prst="ribbon2">
              <a:avLst>
                <a:gd name="adj1" fmla="val 5303"/>
                <a:gd name="adj2" fmla="val 70628"/>
              </a:avLst>
            </a:prstGeom>
            <a:gradFill>
              <a:gsLst>
                <a:gs pos="0">
                  <a:srgbClr val="0F4F65"/>
                </a:gs>
                <a:gs pos="50000">
                  <a:srgbClr val="167493"/>
                </a:gs>
                <a:gs pos="100000">
                  <a:srgbClr val="1C8AB0"/>
                </a:gs>
              </a:gsLst>
              <a:path path="circle">
                <a:fillToRect l="50000" t="50000" r="50000" b="50000"/>
              </a:path>
              <a:tileRect/>
            </a:gradFill>
            <a:ln w="25400" cap="flat" cmpd="sng">
              <a:solidFill>
                <a:srgbClr val="1B617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" name="Google Shape;378;p103"/>
            <p:cNvSpPr txBox="1"/>
            <p:nvPr/>
          </p:nvSpPr>
          <p:spPr>
            <a:xfrm>
              <a:off x="779488" y="195580"/>
              <a:ext cx="2687238" cy="559287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 t="-7691" b="-28201"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400" b="0" i="0" u="none" strike="noStrike" cap="none">
                  <a:latin typeface="Arial"/>
                  <a:ea typeface="Arial"/>
                  <a:cs typeface="Arial"/>
                  <a:sym typeface="Arial"/>
                </a:rPr>
                <a:t> </a:t>
              </a:r>
              <a:endParaRPr/>
            </a:p>
          </p:txBody>
        </p:sp>
      </p:grpSp>
      <p:sp>
        <p:nvSpPr>
          <p:cNvPr id="379" name="Google Shape;379;p103"/>
          <p:cNvSpPr txBox="1"/>
          <p:nvPr/>
        </p:nvSpPr>
        <p:spPr>
          <a:xfrm>
            <a:off x="5701059" y="3637625"/>
            <a:ext cx="1320854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隱藏層</a:t>
            </a:r>
            <a:br>
              <a:rPr lang="zh-TW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zh-TW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狀態H</a:t>
            </a:r>
            <a:r>
              <a:rPr lang="zh-TW" sz="2400" b="1" i="0" u="none" strike="noStrike" cap="none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t-1</a:t>
            </a:r>
            <a:endParaRPr sz="2400" b="1" i="0" u="none" strike="noStrike" cap="none" baseline="-25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" name="Google Shape;380;p103"/>
          <p:cNvSpPr txBox="1"/>
          <p:nvPr/>
        </p:nvSpPr>
        <p:spPr>
          <a:xfrm>
            <a:off x="5701059" y="4482927"/>
            <a:ext cx="1107997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輸入X</a:t>
            </a:r>
            <a:r>
              <a:rPr lang="zh-TW" sz="2400" b="1" i="0" u="none" strike="noStrike" cap="none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</a:t>
            </a:r>
            <a:endParaRPr sz="2400" b="1" i="0" u="none" strike="noStrike" cap="none" baseline="-25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Google Shape;382;p103"/>
          <p:cNvSpPr/>
          <p:nvPr/>
        </p:nvSpPr>
        <p:spPr>
          <a:xfrm>
            <a:off x="10004169" y="2758517"/>
            <a:ext cx="561308" cy="475195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l="-1086" t="-2596" r="-8694" b="-2595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 b="0" i="0" u="none" strike="noStrike" cap="none" dirty="0">
                <a:latin typeface="Arial"/>
                <a:ea typeface="Arial"/>
                <a:cs typeface="Arial"/>
                <a:sym typeface="Arial"/>
              </a:rPr>
              <a:t> 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/>
              <p:cNvSpPr/>
              <p:nvPr/>
            </p:nvSpPr>
            <p:spPr>
              <a:xfrm>
                <a:off x="66477" y="1601016"/>
                <a:ext cx="6188580" cy="196412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Wingdings" panose="05000000000000000000" pitchFamily="2" charset="2"/>
                  <a:buChar char="n"/>
                </a:pPr>
                <a:r>
                  <a:rPr lang="zh-TW" altLang="en-US" sz="2400" b="1" dirty="0">
                    <a:solidFill>
                      <a:schemeClr val="tx1"/>
                    </a:solidFill>
                  </a:rPr>
                  <a:t>記憶單元</a:t>
                </a:r>
                <a:r>
                  <a:rPr lang="zh-TW" altLang="en-US" sz="2400" b="1" dirty="0" smtClean="0">
                    <a:solidFill>
                      <a:schemeClr val="tx1"/>
                    </a:solidFill>
                  </a:rPr>
                  <a:t>暫態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zh-TW" altLang="en-US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TW" sz="24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TW" sz="24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C</m:t>
                            </m:r>
                          </m:e>
                          <m:sub>
                            <m:r>
                              <a:rPr lang="en-US" altLang="zh-TW" sz="24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𝒕</m:t>
                            </m:r>
                          </m:sub>
                        </m:sSub>
                      </m:e>
                    </m:acc>
                  </m:oMath>
                </a14:m>
                <a:r>
                  <a:rPr lang="zh-TW" altLang="en-US" sz="2400" b="1" dirty="0">
                    <a:solidFill>
                      <a:schemeClr val="tx1"/>
                    </a:solidFill>
                  </a:rPr>
                  <a:t>，同時考慮當下事件資料</a:t>
                </a:r>
                <a:r>
                  <a:rPr lang="en-US" altLang="zh-TW" sz="2400" b="1" dirty="0" err="1">
                    <a:solidFill>
                      <a:schemeClr val="tx1"/>
                    </a:solidFill>
                  </a:rPr>
                  <a:t>X</a:t>
                </a:r>
                <a:r>
                  <a:rPr lang="en-US" altLang="zh-TW" sz="2400" b="1" baseline="-25000" dirty="0" err="1">
                    <a:solidFill>
                      <a:schemeClr val="tx1"/>
                    </a:solidFill>
                  </a:rPr>
                  <a:t>t</a:t>
                </a:r>
                <a:r>
                  <a:rPr lang="zh-TW" altLang="en-US" sz="2400" b="1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及</a:t>
                </a:r>
                <a:r>
                  <a:rPr lang="zh-TW" altLang="en-US" sz="2400" b="1" dirty="0">
                    <a:solidFill>
                      <a:schemeClr val="tx1"/>
                    </a:solidFill>
                  </a:rPr>
                  <a:t>過去隱藏層狀態</a:t>
                </a:r>
                <a:r>
                  <a:rPr lang="en-US" altLang="zh-TW" sz="2400" b="1" dirty="0">
                    <a:solidFill>
                      <a:schemeClr val="tx1"/>
                    </a:solidFill>
                  </a:rPr>
                  <a:t>H</a:t>
                </a:r>
                <a:r>
                  <a:rPr lang="en-US" altLang="zh-TW" sz="2400" b="1" baseline="-25000" dirty="0">
                    <a:solidFill>
                      <a:schemeClr val="tx1"/>
                    </a:solidFill>
                  </a:rPr>
                  <a:t>t-1</a:t>
                </a:r>
                <a:r>
                  <a:rPr lang="zh-TW" altLang="en-US" sz="2400" b="1" dirty="0">
                    <a:solidFill>
                      <a:schemeClr val="tx1"/>
                    </a:solidFill>
                  </a:rPr>
                  <a:t>。</a:t>
                </a:r>
                <a:endParaRPr lang="en-US" altLang="zh-TW" sz="2400" b="1" dirty="0">
                  <a:solidFill>
                    <a:schemeClr val="tx1"/>
                  </a:solidFill>
                </a:endParaRPr>
              </a:p>
              <a:p>
                <a:endParaRPr lang="en-US" altLang="zh-TW" sz="2400" b="1" dirty="0">
                  <a:solidFill>
                    <a:schemeClr val="tx1"/>
                  </a:solidFill>
                </a:endParaRPr>
              </a:p>
              <a:p>
                <a:r>
                  <a:rPr lang="zh-TW" altLang="en-US" sz="2400" b="1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zh-TW" altLang="en-US" sz="24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   </m:t>
                    </m:r>
                    <m:acc>
                      <m:accPr>
                        <m:chr m:val="̃"/>
                        <m:ctrlPr>
                          <a:rPr lang="zh-TW" altLang="en-US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zh-TW" altLang="en-US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altLang="zh-TW" sz="24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TW" sz="24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C</m:t>
                            </m:r>
                          </m:e>
                          <m:sub>
                            <m:r>
                              <a:rPr lang="en-US" altLang="zh-TW" sz="24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𝒕</m:t>
                            </m:r>
                          </m:sub>
                        </m:sSub>
                      </m:e>
                    </m:acc>
                    <m:r>
                      <a:rPr lang="en-US" altLang="zh-TW" sz="24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TW" sz="2400" b="1" dirty="0" err="1" smtClean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tanh</a:t>
                </a:r>
                <a:r>
                  <a:rPr lang="en-US" altLang="zh-TW" sz="2400" b="1" dirty="0" smtClean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(</a:t>
                </a:r>
                <a:r>
                  <a:rPr lang="en-US" altLang="zh-TW" sz="2400" b="1" dirty="0" smtClean="0">
                    <a:solidFill>
                      <a:schemeClr val="tx1"/>
                    </a:solidFill>
                  </a:rPr>
                  <a:t>X</a:t>
                </a:r>
                <a:r>
                  <a:rPr lang="en-US" altLang="zh-TW" sz="2400" b="1" baseline="-25000" dirty="0" smtClean="0">
                    <a:solidFill>
                      <a:schemeClr val="tx1"/>
                    </a:solidFill>
                  </a:rPr>
                  <a:t>t</a:t>
                </a:r>
                <a:r>
                  <a:rPr lang="en-US" altLang="zh-TW" sz="2400" b="1" dirty="0" smtClean="0">
                    <a:solidFill>
                      <a:schemeClr val="tx1"/>
                    </a:solidFill>
                  </a:rPr>
                  <a:t>W</a:t>
                </a:r>
                <a:r>
                  <a:rPr lang="en-US" altLang="zh-TW" sz="2400" b="1" baseline="-25000" dirty="0" smtClean="0">
                    <a:solidFill>
                      <a:schemeClr val="tx1"/>
                    </a:solidFill>
                  </a:rPr>
                  <a:t>XC</a:t>
                </a:r>
                <a:r>
                  <a:rPr lang="en-US" altLang="zh-TW" sz="2400" b="1" dirty="0" smtClean="0">
                    <a:solidFill>
                      <a:schemeClr val="tx1"/>
                    </a:solidFill>
                  </a:rPr>
                  <a:t>+H</a:t>
                </a:r>
                <a:r>
                  <a:rPr lang="en-US" altLang="zh-TW" sz="2400" b="1" baseline="-25000" dirty="0" smtClean="0">
                    <a:solidFill>
                      <a:schemeClr val="tx1"/>
                    </a:solidFill>
                  </a:rPr>
                  <a:t>t-1</a:t>
                </a:r>
                <a:r>
                  <a:rPr lang="en-US" altLang="zh-TW" sz="2400" b="1" dirty="0" smtClean="0">
                    <a:solidFill>
                      <a:schemeClr val="tx1"/>
                    </a:solidFill>
                  </a:rPr>
                  <a:t>W</a:t>
                </a:r>
                <a:r>
                  <a:rPr lang="en-US" altLang="zh-TW" sz="2400" b="1" baseline="-25000" dirty="0" smtClean="0">
                    <a:solidFill>
                      <a:schemeClr val="tx1"/>
                    </a:solidFill>
                  </a:rPr>
                  <a:t>HC</a:t>
                </a:r>
                <a:r>
                  <a:rPr lang="en-US" altLang="zh-TW" sz="2400" b="1" dirty="0" smtClean="0">
                    <a:solidFill>
                      <a:schemeClr val="tx1"/>
                    </a:solidFill>
                  </a:rPr>
                  <a:t>+B</a:t>
                </a:r>
                <a:r>
                  <a:rPr lang="en-US" altLang="zh-TW" sz="2400" b="1" baseline="-25000" dirty="0" smtClean="0">
                    <a:solidFill>
                      <a:schemeClr val="tx1"/>
                    </a:solidFill>
                  </a:rPr>
                  <a:t>C</a:t>
                </a:r>
                <a:r>
                  <a:rPr lang="en-US" altLang="zh-TW" sz="2400" b="1" dirty="0" smtClean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)</a:t>
                </a:r>
                <a:r>
                  <a:rPr lang="en-US" altLang="zh-TW" sz="2400" b="1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/>
                </a:r>
                <a:br>
                  <a:rPr lang="en-US" altLang="zh-TW" sz="2400" b="1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</a:br>
                <a:endParaRPr lang="en-US" altLang="zh-TW" sz="2400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77" y="1601016"/>
                <a:ext cx="6188580" cy="1964127"/>
              </a:xfrm>
              <a:prstGeom prst="rect">
                <a:avLst/>
              </a:prstGeom>
              <a:blipFill>
                <a:blip r:embed="rId8"/>
                <a:stretch>
                  <a:fillRect l="-1379" t="-186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字方塊 11"/>
          <p:cNvSpPr txBox="1"/>
          <p:nvPr/>
        </p:nvSpPr>
        <p:spPr>
          <a:xfrm>
            <a:off x="0" y="6389066"/>
            <a:ext cx="3872827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高雄女中新興科技區域推廣中心</a:t>
            </a:r>
            <a:endParaRPr lang="zh-TW" altLang="en-US" sz="2000" dirty="0">
              <a:solidFill>
                <a:srgbClr val="0070C0"/>
              </a:solidFill>
            </a:endParaRPr>
          </a:p>
        </p:txBody>
      </p:sp>
      <p:cxnSp>
        <p:nvCxnSpPr>
          <p:cNvPr id="13" name="直線接點 12"/>
          <p:cNvCxnSpPr/>
          <p:nvPr/>
        </p:nvCxnSpPr>
        <p:spPr>
          <a:xfrm>
            <a:off x="0" y="6389066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598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2031" y="2174511"/>
            <a:ext cx="4873979" cy="2676777"/>
          </a:xfrm>
          <a:prstGeom prst="rect">
            <a:avLst/>
          </a:prstGeom>
        </p:spPr>
      </p:pic>
      <p:grpSp>
        <p:nvGrpSpPr>
          <p:cNvPr id="362" name="Google Shape;362;p102"/>
          <p:cNvGrpSpPr/>
          <p:nvPr/>
        </p:nvGrpSpPr>
        <p:grpSpPr>
          <a:xfrm>
            <a:off x="2932463" y="122835"/>
            <a:ext cx="6283511" cy="560398"/>
            <a:chOff x="104932" y="122092"/>
            <a:chExt cx="3934334" cy="659567"/>
          </a:xfrm>
        </p:grpSpPr>
        <p:sp>
          <p:nvSpPr>
            <p:cNvPr id="363" name="Google Shape;363;p102"/>
            <p:cNvSpPr/>
            <p:nvPr/>
          </p:nvSpPr>
          <p:spPr>
            <a:xfrm>
              <a:off x="104932" y="122092"/>
              <a:ext cx="3934334" cy="659567"/>
            </a:xfrm>
            <a:prstGeom prst="ribbon2">
              <a:avLst>
                <a:gd name="adj1" fmla="val 5303"/>
                <a:gd name="adj2" fmla="val 70628"/>
              </a:avLst>
            </a:prstGeom>
            <a:gradFill>
              <a:gsLst>
                <a:gs pos="0">
                  <a:srgbClr val="0F4F65"/>
                </a:gs>
                <a:gs pos="50000">
                  <a:srgbClr val="167493"/>
                </a:gs>
                <a:gs pos="100000">
                  <a:srgbClr val="1C8AB0"/>
                </a:gs>
              </a:gsLst>
              <a:path path="circle">
                <a:fillToRect l="50000" t="50000" r="50000" b="50000"/>
              </a:path>
              <a:tileRect/>
            </a:gradFill>
            <a:ln w="25400" cap="flat" cmpd="sng">
              <a:solidFill>
                <a:srgbClr val="1B617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4" name="Google Shape;364;p102"/>
                <p:cNvSpPr txBox="1"/>
                <p:nvPr/>
              </p:nvSpPr>
              <p:spPr>
                <a:xfrm>
                  <a:off x="779488" y="195580"/>
                  <a:ext cx="2687238" cy="54336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spAutoFit/>
                </a:bodyPr>
                <a:lstStyle/>
                <a:p>
                  <a:pPr lvl="0" algn="ctr"/>
                  <a:r>
                    <a:rPr lang="zh-TW" altLang="en-US" sz="2400" b="1" dirty="0" smtClean="0">
                      <a:solidFill>
                        <a:schemeClr val="bg1"/>
                      </a:solidFill>
                    </a:rPr>
                    <a:t>記憶單元輸出</a:t>
                  </a:r>
                  <a:r>
                    <a:rPr lang="zh-TW" altLang="en-US" sz="2400" b="1" dirty="0">
                      <a:solidFill>
                        <a:schemeClr val="bg1"/>
                      </a:solidFill>
                    </a:rPr>
                    <a:t>狀態</a:t>
                  </a:r>
                  <a:r>
                    <a:rPr lang="en-US" altLang="zh-TW" sz="2400" b="1" dirty="0">
                      <a:solidFill>
                        <a:schemeClr val="bg1"/>
                      </a:solidFill>
                    </a:rPr>
                    <a:t>C</a:t>
                  </a:r>
                  <a14:m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TW" sz="2400" b="1" baseline="-25000" dirty="0">
                          <a:solidFill>
                            <a:schemeClr val="bg1"/>
                          </a:solidFill>
                        </a:rPr>
                        <m:t>t</m:t>
                      </m:r>
                    </m:oMath>
                  </a14:m>
                  <a:endParaRPr lang="zh-TW" altLang="en-US" sz="2400" b="1" i="0" u="none" strike="noStrike" cap="none" dirty="0">
                    <a:solidFill>
                      <a:schemeClr val="bg1"/>
                    </a:solidFill>
                    <a:latin typeface="Microsoft JhengHei"/>
                    <a:ea typeface="Microsoft JhengHei"/>
                    <a:cs typeface="Microsoft JhengHei"/>
                    <a:sym typeface="Microsoft JhengHei"/>
                  </a:endParaRPr>
                </a:p>
              </p:txBody>
            </p:sp>
          </mc:Choice>
          <mc:Fallback xmlns="">
            <p:sp>
              <p:nvSpPr>
                <p:cNvPr id="364" name="Google Shape;364;p10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9488" y="195580"/>
                  <a:ext cx="2687238" cy="543362"/>
                </a:xfrm>
                <a:prstGeom prst="rect">
                  <a:avLst/>
                </a:prstGeom>
                <a:blipFill>
                  <a:blip r:embed="rId7"/>
                  <a:stretch>
                    <a:fillRect t="-9211" b="-3026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65" name="Google Shape;365;p102"/>
          <p:cNvSpPr txBox="1"/>
          <p:nvPr/>
        </p:nvSpPr>
        <p:spPr>
          <a:xfrm>
            <a:off x="6136067" y="3807857"/>
            <a:ext cx="1320854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隱藏層</a:t>
            </a:r>
            <a:br>
              <a:rPr lang="zh-TW" sz="2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zh-TW" sz="2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狀態H</a:t>
            </a:r>
            <a:r>
              <a:rPr lang="zh-TW" sz="2400" b="1" i="0" u="none" strike="noStrike" cap="none" baseline="-25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t-1</a:t>
            </a:r>
            <a:endParaRPr sz="2400" b="1" i="0" u="none" strike="noStrike" cap="none" baseline="-250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" name="Google Shape;366;p102"/>
          <p:cNvSpPr txBox="1"/>
          <p:nvPr/>
        </p:nvSpPr>
        <p:spPr>
          <a:xfrm>
            <a:off x="6090051" y="4620455"/>
            <a:ext cx="1107997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輸入X</a:t>
            </a:r>
            <a:r>
              <a:rPr lang="zh-TW" sz="2400" b="1" i="0" u="none" strike="noStrike" cap="none" baseline="-25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</a:t>
            </a:r>
            <a:endParaRPr sz="2400" b="1" i="0" u="none" strike="noStrike" cap="none" baseline="-250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" name="Google Shape;367;p102"/>
          <p:cNvSpPr txBox="1"/>
          <p:nvPr/>
        </p:nvSpPr>
        <p:spPr>
          <a:xfrm>
            <a:off x="8050148" y="3295153"/>
            <a:ext cx="47046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 b="1" i="0" u="none" strike="noStrike" cap="none" dirty="0" smtClean="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F</a:t>
            </a:r>
            <a:endParaRPr sz="2400" b="1" i="0" u="none" strike="noStrike" cap="none" baseline="-25000" dirty="0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9" name="Google Shape;369;p102"/>
              <p:cNvSpPr/>
              <p:nvPr/>
            </p:nvSpPr>
            <p:spPr>
              <a:xfrm>
                <a:off x="226358" y="1063205"/>
                <a:ext cx="5697703" cy="530160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342900" indent="-342900">
                  <a:buFont typeface="Wingdings" panose="05000000000000000000" pitchFamily="2" charset="2"/>
                  <a:buChar char="n"/>
                </a:pPr>
                <a:r>
                  <a:rPr lang="zh-TW" altLang="en-US" sz="2400" b="1" dirty="0" smtClean="0">
                    <a:solidFill>
                      <a:schemeClr val="tx1"/>
                    </a:solidFill>
                  </a:rPr>
                  <a:t>記憶單元的輸出</a:t>
                </a:r>
                <a:r>
                  <a:rPr lang="zh-TW" altLang="en-US" sz="2400" b="1" dirty="0">
                    <a:solidFill>
                      <a:schemeClr val="tx1"/>
                    </a:solidFill>
                  </a:rPr>
                  <a:t>狀態</a:t>
                </a:r>
                <a:r>
                  <a:rPr lang="en-US" altLang="zh-TW" sz="2400" b="1" dirty="0" smtClean="0">
                    <a:solidFill>
                      <a:schemeClr val="tx1"/>
                    </a:solidFill>
                  </a:rPr>
                  <a:t>C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TW" sz="2400" b="1" baseline="-25000" dirty="0">
                        <a:solidFill>
                          <a:schemeClr val="tx1"/>
                        </a:solidFill>
                      </a:rPr>
                      <m:t>t</m:t>
                    </m:r>
                  </m:oMath>
                </a14:m>
                <a:r>
                  <a:rPr lang="zh-TW" altLang="en-US" sz="2400" b="1" dirty="0">
                    <a:solidFill>
                      <a:schemeClr val="tx1"/>
                    </a:solidFill>
                  </a:rPr>
                  <a:t>，同時</a:t>
                </a:r>
                <a:r>
                  <a:rPr lang="zh-TW" altLang="en-US" sz="2400" b="1" dirty="0" smtClean="0">
                    <a:solidFill>
                      <a:schemeClr val="tx1"/>
                    </a:solidFill>
                  </a:rPr>
                  <a:t>考慮記憶單元暫態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zh-TW" altLang="en-US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TW" sz="24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TW" sz="24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C</m:t>
                            </m:r>
                          </m:e>
                          <m:sub>
                            <m:r>
                              <a:rPr lang="en-US" altLang="zh-TW" sz="24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𝒕</m:t>
                            </m:r>
                          </m:sub>
                        </m:sSub>
                      </m:e>
                    </m:acc>
                  </m:oMath>
                </a14:m>
                <a:r>
                  <a:rPr lang="zh-TW" altLang="en-US" sz="2400" b="1" dirty="0" smtClean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及</a:t>
                </a:r>
                <a:r>
                  <a:rPr lang="zh-TW" altLang="en-US" sz="2400" b="1" dirty="0" smtClean="0">
                    <a:solidFill>
                      <a:schemeClr val="tx1"/>
                    </a:solidFill>
                  </a:rPr>
                  <a:t>過去過去記憶單元</a:t>
                </a:r>
                <a:r>
                  <a:rPr lang="en-US" altLang="zh-TW" sz="2400" b="1" dirty="0" smtClean="0">
                    <a:solidFill>
                      <a:schemeClr val="tx1"/>
                    </a:solidFill>
                  </a:rPr>
                  <a:t>C</a:t>
                </a:r>
                <a:r>
                  <a:rPr lang="en-US" altLang="zh-TW" sz="2400" b="1" baseline="-25000" dirty="0" smtClean="0">
                    <a:solidFill>
                      <a:schemeClr val="tx1"/>
                    </a:solidFill>
                  </a:rPr>
                  <a:t>t-1</a:t>
                </a:r>
                <a:r>
                  <a:rPr lang="zh-TW" altLang="en-US" sz="2400" b="1" dirty="0" smtClean="0">
                    <a:solidFill>
                      <a:schemeClr val="tx1"/>
                    </a:solidFill>
                  </a:rPr>
                  <a:t>的保留狀態。</a:t>
                </a:r>
                <a:endParaRPr lang="en-US" altLang="zh-TW" sz="2400" b="1" dirty="0">
                  <a:solidFill>
                    <a:schemeClr val="tx1"/>
                  </a:solidFill>
                </a:endParaRPr>
              </a:p>
              <a:p>
                <a:pPr indent="361950"/>
                <a14:m>
                  <m:oMath xmlns:m="http://schemas.openxmlformats.org/officeDocument/2006/math">
                    <m:r>
                      <a:rPr lang="zh-TW" altLang="en-US" sz="2400" b="1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     </m:t>
                    </m:r>
                    <m:r>
                      <m:rPr>
                        <m:sty m:val="p"/>
                      </m:rPr>
                      <a:rPr lang="en-US" altLang="zh-TW" sz="24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C</m:t>
                    </m:r>
                    <m:r>
                      <m:rPr>
                        <m:nor/>
                      </m:rPr>
                      <a:rPr lang="en-US" altLang="zh-TW" sz="2400" b="1" baseline="-25000" dirty="0">
                        <a:solidFill>
                          <a:schemeClr val="tx1"/>
                        </a:solidFill>
                      </a:rPr>
                      <m:t>t</m:t>
                    </m:r>
                    <m:r>
                      <a:rPr lang="en-US" altLang="zh-TW" sz="24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TW" sz="2400" b="1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TW" sz="2400" b="1" dirty="0" smtClean="0">
                    <a:solidFill>
                      <a:schemeClr val="tx1"/>
                    </a:solidFill>
                  </a:rPr>
                  <a:t>F      C</a:t>
                </a:r>
                <a:r>
                  <a:rPr lang="en-US" altLang="zh-TW" sz="2400" b="1" baseline="-25000" dirty="0" smtClean="0">
                    <a:solidFill>
                      <a:schemeClr val="tx1"/>
                    </a:solidFill>
                  </a:rPr>
                  <a:t>t-1</a:t>
                </a:r>
                <a:r>
                  <a:rPr lang="en-US" altLang="zh-TW" sz="2400" b="1" dirty="0" smtClean="0">
                    <a:solidFill>
                      <a:schemeClr val="tx1"/>
                    </a:solidFill>
                  </a:rPr>
                  <a:t>+I     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zh-TW" altLang="en-US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zh-TW" altLang="en-US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altLang="zh-TW" sz="24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TW" sz="24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C</m:t>
                            </m:r>
                          </m:e>
                          <m:sub>
                            <m:r>
                              <a:rPr lang="en-US" altLang="zh-TW" sz="24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𝒕</m:t>
                            </m:r>
                          </m:sub>
                        </m:sSub>
                      </m:e>
                    </m:acc>
                  </m:oMath>
                </a14:m>
                <a:endParaRPr lang="en-US" altLang="zh-TW" sz="2400" b="1" dirty="0">
                  <a:solidFill>
                    <a:schemeClr val="tx1"/>
                  </a:solidFill>
                </a:endParaRPr>
              </a:p>
              <a:p>
                <a:pPr marL="342900" indent="-342900">
                  <a:buFont typeface="Wingdings" panose="05000000000000000000" pitchFamily="2" charset="2"/>
                  <a:buChar char="n"/>
                </a:pPr>
                <a:r>
                  <a:rPr lang="zh-TW" altLang="en-US" sz="2400" b="1" dirty="0" smtClean="0">
                    <a:solidFill>
                      <a:schemeClr val="tx1"/>
                    </a:solidFill>
                  </a:rPr>
                  <a:t>過去記憶單元</a:t>
                </a:r>
                <a:r>
                  <a:rPr lang="en-US" altLang="zh-TW" sz="2400" b="1" dirty="0" smtClean="0">
                    <a:solidFill>
                      <a:schemeClr val="tx1"/>
                    </a:solidFill>
                  </a:rPr>
                  <a:t>C</a:t>
                </a:r>
                <a:r>
                  <a:rPr lang="en-US" altLang="zh-TW" sz="2400" b="1" baseline="-25000" dirty="0" smtClean="0">
                    <a:solidFill>
                      <a:schemeClr val="tx1"/>
                    </a:solidFill>
                  </a:rPr>
                  <a:t>t-1</a:t>
                </a:r>
                <a:r>
                  <a:rPr lang="zh-TW" altLang="en-US" sz="2400" b="1" dirty="0" smtClean="0">
                    <a:solidFill>
                      <a:schemeClr val="tx1"/>
                    </a:solidFill>
                  </a:rPr>
                  <a:t>經過遺忘門</a:t>
                </a:r>
                <a:r>
                  <a:rPr lang="en-US" altLang="zh-TW" sz="2400" b="1" dirty="0" smtClean="0">
                    <a:solidFill>
                      <a:schemeClr val="tx1"/>
                    </a:solidFill>
                  </a:rPr>
                  <a:t>F</a:t>
                </a:r>
                <a:r>
                  <a:rPr lang="zh-TW" altLang="en-US" sz="2400" b="1" dirty="0" smtClean="0">
                    <a:solidFill>
                      <a:schemeClr val="tx1"/>
                    </a:solidFill>
                  </a:rPr>
                  <a:t>控制</a:t>
                </a:r>
                <a:r>
                  <a:rPr lang="zh-TW" altLang="en-US" sz="2400" b="1" dirty="0">
                    <a:solidFill>
                      <a:schemeClr val="tx1"/>
                    </a:solidFill>
                  </a:rPr>
                  <a:t>多少比重參與</a:t>
                </a:r>
                <a:r>
                  <a:rPr lang="zh-TW" altLang="en-US" sz="2400" b="1" dirty="0" smtClean="0">
                    <a:solidFill>
                      <a:schemeClr val="tx1"/>
                    </a:solidFill>
                  </a:rPr>
                  <a:t>；記憶單元暫態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zh-TW" altLang="en-US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zh-TW" altLang="en-US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altLang="zh-TW" sz="24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TW" sz="24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C</m:t>
                            </m:r>
                          </m:e>
                          <m:sub>
                            <m:r>
                              <a:rPr lang="en-US" altLang="zh-TW" sz="24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𝒕</m:t>
                            </m:r>
                          </m:sub>
                        </m:sSub>
                      </m:e>
                    </m:acc>
                  </m:oMath>
                </a14:m>
                <a:r>
                  <a:rPr lang="zh-TW" altLang="en-US" sz="2400" b="1" dirty="0" smtClean="0">
                    <a:solidFill>
                      <a:schemeClr val="tx1"/>
                    </a:solidFill>
                  </a:rPr>
                  <a:t>經過輸入門控制</a:t>
                </a:r>
                <a:r>
                  <a:rPr lang="zh-TW" altLang="en-US" sz="2400" b="1" dirty="0">
                    <a:solidFill>
                      <a:schemeClr val="tx1"/>
                    </a:solidFill>
                  </a:rPr>
                  <a:t>多少比重參與。</a:t>
                </a:r>
                <a:endParaRPr lang="en-US" altLang="zh-TW" sz="2400" b="1" dirty="0">
                  <a:solidFill>
                    <a:schemeClr val="tx1"/>
                  </a:solidFill>
                </a:endParaRPr>
              </a:p>
              <a:p>
                <a:pPr marL="712788" lvl="2" indent="-712788">
                  <a:tabLst>
                    <a:tab pos="446088" algn="l"/>
                  </a:tabLst>
                </a:pPr>
                <a:r>
                  <a:rPr lang="en-US" altLang="zh-TW" sz="2400" b="1" dirty="0">
                    <a:solidFill>
                      <a:schemeClr val="tx1"/>
                    </a:solidFill>
                  </a:rPr>
                  <a:t>	</a:t>
                </a:r>
                <a:r>
                  <a:rPr lang="en-US" altLang="zh-TW" sz="2400" b="1" dirty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</a:t>
                </a:r>
                <a:r>
                  <a:rPr lang="zh-TW" altLang="en-US" sz="2400" b="1" dirty="0" smtClean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若</a:t>
                </a:r>
                <a:r>
                  <a:rPr lang="en-US" altLang="zh-TW" sz="2400" b="1" dirty="0" smtClean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F=1</a:t>
                </a:r>
                <a:r>
                  <a:rPr lang="zh-TW" altLang="en-US" sz="2400" b="1" dirty="0" smtClean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、</a:t>
                </a:r>
                <a:r>
                  <a:rPr lang="en-US" altLang="zh-TW" sz="2400" b="1" dirty="0" smtClean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I=0</a:t>
                </a:r>
                <a:r>
                  <a:rPr lang="zh-TW" altLang="en-US" sz="2400" b="1" dirty="0" smtClean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：</a:t>
                </a:r>
                <a:r>
                  <a:rPr lang="zh-TW" altLang="en-US" sz="2400" b="1" dirty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只保留記憶狀態，忽略當下的事件訊息</a:t>
                </a:r>
                <a:r>
                  <a:rPr lang="en-US" altLang="zh-TW" sz="2400" b="1" dirty="0" err="1">
                    <a:solidFill>
                      <a:schemeClr val="tx1"/>
                    </a:solidFill>
                    <a:sym typeface="Wingdings" panose="05000000000000000000" pitchFamily="2" charset="2"/>
                  </a:rPr>
                  <a:t>X</a:t>
                </a:r>
                <a:r>
                  <a:rPr lang="en-US" altLang="zh-TW" sz="2400" b="1" baseline="-25000" dirty="0" err="1">
                    <a:solidFill>
                      <a:schemeClr val="tx1"/>
                    </a:solidFill>
                    <a:sym typeface="Wingdings" panose="05000000000000000000" pitchFamily="2" charset="2"/>
                  </a:rPr>
                  <a:t>t</a:t>
                </a:r>
                <a:r>
                  <a:rPr lang="zh-TW" altLang="en-US" sz="2400" b="1" dirty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，不會加入記憶中。</a:t>
                </a:r>
                <a:endParaRPr lang="en-US" altLang="zh-TW" sz="2400" b="1" dirty="0">
                  <a:solidFill>
                    <a:schemeClr val="tx1"/>
                  </a:solidFill>
                  <a:sym typeface="Wingdings" panose="05000000000000000000" pitchFamily="2" charset="2"/>
                </a:endParaRPr>
              </a:p>
              <a:p>
                <a:pPr marL="712788" lvl="2" indent="-712788">
                  <a:tabLst>
                    <a:tab pos="446088" algn="l"/>
                  </a:tabLst>
                </a:pPr>
                <a:r>
                  <a:rPr lang="en-US" altLang="zh-TW" sz="2400" b="1" dirty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	</a:t>
                </a:r>
                <a:r>
                  <a:rPr lang="zh-TW" altLang="en-US" sz="2400" b="1" dirty="0" smtClean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若</a:t>
                </a:r>
                <a:r>
                  <a:rPr lang="en-US" altLang="zh-TW" sz="2400" b="1" dirty="0" smtClean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F=0</a:t>
                </a:r>
                <a:r>
                  <a:rPr lang="zh-TW" altLang="en-US" sz="2400" b="1" dirty="0" smtClean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、</a:t>
                </a:r>
                <a:r>
                  <a:rPr lang="en-US" altLang="zh-TW" sz="2400" b="1" dirty="0" smtClean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I=1</a:t>
                </a:r>
                <a:r>
                  <a:rPr lang="zh-TW" altLang="en-US" sz="2400" b="1" dirty="0" smtClean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：</a:t>
                </a:r>
                <a:r>
                  <a:rPr lang="zh-TW" altLang="en-US" sz="2400" b="1" dirty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將記憶狀態完全清除，用目前</a:t>
                </a:r>
                <a:r>
                  <a:rPr lang="zh-TW" altLang="en-US" sz="2400" b="1" dirty="0" smtClean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的</a:t>
                </a:r>
                <a:r>
                  <a:rPr lang="zh-TW" altLang="en-US" sz="2400" b="1" dirty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記憶單元</a:t>
                </a:r>
                <a:r>
                  <a:rPr lang="zh-TW" altLang="en-US" sz="2400" b="1" dirty="0" smtClean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暫態</a:t>
                </a:r>
                <a:r>
                  <a:rPr lang="zh-TW" altLang="en-US" sz="2400" b="1" dirty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取代。</a:t>
                </a:r>
                <a:r>
                  <a:rPr lang="en-US" altLang="zh-TW" sz="2400" b="1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/>
                </a:r>
                <a:br>
                  <a:rPr lang="en-US" altLang="zh-TW" sz="2400" b="1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</a:br>
                <a:endParaRPr lang="en-US" altLang="zh-TW" sz="2400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dirty="0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endParaRPr>
              </a:p>
            </p:txBody>
          </p:sp>
        </mc:Choice>
        <mc:Fallback xmlns="">
          <p:sp>
            <p:nvSpPr>
              <p:cNvPr id="369" name="Google Shape;369;p10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358" y="1063205"/>
                <a:ext cx="5697703" cy="5301604"/>
              </a:xfrm>
              <a:prstGeom prst="rect">
                <a:avLst/>
              </a:prstGeom>
              <a:blipFill>
                <a:blip r:embed="rId8"/>
                <a:stretch>
                  <a:fillRect l="-1390" t="-805" r="-160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0" name="Google Shape;370;p102"/>
          <p:cNvSpPr txBox="1"/>
          <p:nvPr/>
        </p:nvSpPr>
        <p:spPr>
          <a:xfrm>
            <a:off x="8972011" y="3295153"/>
            <a:ext cx="32248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 b="1" i="0" u="none" strike="noStrike" cap="none" dirty="0" smtClean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endParaRPr sz="2400" b="1" i="0" u="none" strike="noStrike" cap="none" baseline="-25000" dirty="0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382;p103"/>
          <p:cNvSpPr/>
          <p:nvPr/>
        </p:nvSpPr>
        <p:spPr>
          <a:xfrm>
            <a:off x="10032794" y="3332662"/>
            <a:ext cx="561308" cy="475195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l="-1086" t="-2596" r="-8694" b="-2595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 b="0" i="0" u="none" strike="noStrike" cap="none" dirty="0">
                <a:latin typeface="Arial"/>
                <a:ea typeface="Arial"/>
                <a:cs typeface="Arial"/>
                <a:sym typeface="Arial"/>
              </a:rPr>
              <a:t> </a:t>
            </a:r>
            <a:endParaRPr dirty="0"/>
          </a:p>
        </p:txBody>
      </p:sp>
      <p:sp>
        <p:nvSpPr>
          <p:cNvPr id="17" name="Google Shape;366;p102"/>
          <p:cNvSpPr txBox="1"/>
          <p:nvPr/>
        </p:nvSpPr>
        <p:spPr>
          <a:xfrm>
            <a:off x="6155683" y="2035514"/>
            <a:ext cx="1107997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400" b="1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記憶單元</a:t>
            </a:r>
            <a:r>
              <a:rPr lang="en-US" altLang="zh-TW" sz="2400" b="1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  <a:r>
              <a:rPr lang="zh-TW" sz="2400" b="1" i="0" u="none" strike="noStrike" cap="none" baseline="-2500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</a:t>
            </a:r>
            <a:r>
              <a:rPr lang="en-US" altLang="zh-TW" sz="2400" b="1" i="0" u="none" strike="noStrike" cap="none" baseline="-2500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-1</a:t>
            </a:r>
            <a:endParaRPr sz="2400" b="1" i="0" u="none" strike="noStrike" cap="none" baseline="-250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366;p102"/>
          <p:cNvSpPr txBox="1"/>
          <p:nvPr/>
        </p:nvSpPr>
        <p:spPr>
          <a:xfrm>
            <a:off x="11697147" y="2035514"/>
            <a:ext cx="494853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2400" b="1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  <a:r>
              <a:rPr lang="zh-TW" sz="2400" b="1" i="0" u="none" strike="noStrike" cap="none" baseline="-2500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</a:t>
            </a:r>
            <a:endParaRPr sz="2400" b="1" i="0" u="none" strike="noStrike" cap="none" baseline="-250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橢圓 18"/>
          <p:cNvSpPr/>
          <p:nvPr/>
        </p:nvSpPr>
        <p:spPr>
          <a:xfrm>
            <a:off x="7971319" y="2312188"/>
            <a:ext cx="288709" cy="2929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800" dirty="0" smtClean="0"/>
              <a:t>X</a:t>
            </a:r>
            <a:endParaRPr lang="zh-TW" altLang="en-US" sz="1800" dirty="0"/>
          </a:p>
        </p:txBody>
      </p:sp>
      <p:sp>
        <p:nvSpPr>
          <p:cNvPr id="20" name="橢圓 19"/>
          <p:cNvSpPr/>
          <p:nvPr/>
        </p:nvSpPr>
        <p:spPr>
          <a:xfrm>
            <a:off x="9866627" y="2331023"/>
            <a:ext cx="308325" cy="308325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+</a:t>
            </a:r>
            <a:endParaRPr lang="zh-TW" altLang="en-US" sz="2400" dirty="0"/>
          </a:p>
        </p:txBody>
      </p:sp>
      <p:sp>
        <p:nvSpPr>
          <p:cNvPr id="21" name="橢圓 20"/>
          <p:cNvSpPr/>
          <p:nvPr/>
        </p:nvSpPr>
        <p:spPr>
          <a:xfrm>
            <a:off x="9880267" y="3204107"/>
            <a:ext cx="288709" cy="2929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800" dirty="0" smtClean="0"/>
              <a:t>X</a:t>
            </a:r>
            <a:endParaRPr lang="zh-TW" altLang="en-US" sz="1800" dirty="0"/>
          </a:p>
        </p:txBody>
      </p:sp>
      <p:sp>
        <p:nvSpPr>
          <p:cNvPr id="22" name="橢圓 21"/>
          <p:cNvSpPr/>
          <p:nvPr/>
        </p:nvSpPr>
        <p:spPr>
          <a:xfrm>
            <a:off x="1995764" y="2262749"/>
            <a:ext cx="308325" cy="30832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800" b="1" dirty="0" smtClean="0">
                <a:solidFill>
                  <a:schemeClr val="tx1"/>
                </a:solidFill>
              </a:rPr>
              <a:t>X</a:t>
            </a:r>
            <a:endParaRPr lang="zh-TW" altLang="en-US" sz="1800" b="1" dirty="0">
              <a:solidFill>
                <a:schemeClr val="tx1"/>
              </a:solidFill>
            </a:endParaRPr>
          </a:p>
        </p:txBody>
      </p:sp>
      <p:sp>
        <p:nvSpPr>
          <p:cNvPr id="23" name="橢圓 22"/>
          <p:cNvSpPr/>
          <p:nvPr/>
        </p:nvSpPr>
        <p:spPr>
          <a:xfrm>
            <a:off x="3225303" y="2252125"/>
            <a:ext cx="308325" cy="30832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800" b="1" dirty="0" smtClean="0">
                <a:solidFill>
                  <a:schemeClr val="tx1"/>
                </a:solidFill>
              </a:rPr>
              <a:t>X</a:t>
            </a:r>
            <a:endParaRPr lang="zh-TW" altLang="en-US" sz="1800" b="1" dirty="0">
              <a:solidFill>
                <a:schemeClr val="tx1"/>
              </a:solidFill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0" y="6389066"/>
            <a:ext cx="3872827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高雄女中新興科技區域推廣中心</a:t>
            </a:r>
            <a:endParaRPr lang="zh-TW" altLang="en-US" sz="2000" dirty="0">
              <a:solidFill>
                <a:srgbClr val="0070C0"/>
              </a:solidFill>
            </a:endParaRPr>
          </a:p>
        </p:txBody>
      </p:sp>
      <p:cxnSp>
        <p:nvCxnSpPr>
          <p:cNvPr id="25" name="直線接點 24"/>
          <p:cNvCxnSpPr/>
          <p:nvPr/>
        </p:nvCxnSpPr>
        <p:spPr>
          <a:xfrm>
            <a:off x="0" y="6389066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1467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3"/>
          <a:srcRect r="4767"/>
          <a:stretch/>
        </p:blipFill>
        <p:spPr>
          <a:xfrm>
            <a:off x="6936114" y="2035514"/>
            <a:ext cx="5133020" cy="2961788"/>
          </a:xfrm>
          <a:prstGeom prst="rect">
            <a:avLst/>
          </a:prstGeom>
        </p:spPr>
      </p:pic>
      <p:grpSp>
        <p:nvGrpSpPr>
          <p:cNvPr id="362" name="Google Shape;362;p102"/>
          <p:cNvGrpSpPr/>
          <p:nvPr/>
        </p:nvGrpSpPr>
        <p:grpSpPr>
          <a:xfrm>
            <a:off x="2932463" y="122835"/>
            <a:ext cx="6283511" cy="560398"/>
            <a:chOff x="104932" y="122092"/>
            <a:chExt cx="3934334" cy="659567"/>
          </a:xfrm>
        </p:grpSpPr>
        <p:sp>
          <p:nvSpPr>
            <p:cNvPr id="363" name="Google Shape;363;p102"/>
            <p:cNvSpPr/>
            <p:nvPr/>
          </p:nvSpPr>
          <p:spPr>
            <a:xfrm>
              <a:off x="104932" y="122092"/>
              <a:ext cx="3934334" cy="659567"/>
            </a:xfrm>
            <a:prstGeom prst="ribbon2">
              <a:avLst>
                <a:gd name="adj1" fmla="val 5303"/>
                <a:gd name="adj2" fmla="val 70628"/>
              </a:avLst>
            </a:prstGeom>
            <a:gradFill>
              <a:gsLst>
                <a:gs pos="0">
                  <a:srgbClr val="0F4F65"/>
                </a:gs>
                <a:gs pos="50000">
                  <a:srgbClr val="167493"/>
                </a:gs>
                <a:gs pos="100000">
                  <a:srgbClr val="1C8AB0"/>
                </a:gs>
              </a:gsLst>
              <a:path path="circle">
                <a:fillToRect l="50000" t="50000" r="50000" b="50000"/>
              </a:path>
              <a:tileRect/>
            </a:gradFill>
            <a:ln w="25400" cap="flat" cmpd="sng">
              <a:solidFill>
                <a:srgbClr val="1B617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4" name="Google Shape;364;p102"/>
                <p:cNvSpPr txBox="1"/>
                <p:nvPr/>
              </p:nvSpPr>
              <p:spPr>
                <a:xfrm>
                  <a:off x="779488" y="195580"/>
                  <a:ext cx="2687238" cy="54336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spAutoFit/>
                </a:bodyPr>
                <a:lstStyle/>
                <a:p>
                  <a:pPr lvl="0" algn="ctr"/>
                  <a:r>
                    <a:rPr lang="zh-TW" altLang="en-US" sz="2400" b="1" dirty="0" smtClean="0">
                      <a:solidFill>
                        <a:schemeClr val="bg1"/>
                      </a:solidFill>
                    </a:rPr>
                    <a:t>隱藏層輸出</a:t>
                  </a:r>
                  <a:r>
                    <a:rPr lang="zh-TW" altLang="en-US" sz="2400" b="1" dirty="0">
                      <a:solidFill>
                        <a:schemeClr val="bg1"/>
                      </a:solidFill>
                    </a:rPr>
                    <a:t>狀態</a:t>
                  </a:r>
                  <a:r>
                    <a:rPr lang="en-US" altLang="zh-TW" sz="2400" b="1" dirty="0" smtClean="0">
                      <a:solidFill>
                        <a:schemeClr val="bg1"/>
                      </a:solidFill>
                    </a:rPr>
                    <a:t>H</a:t>
                  </a:r>
                  <a14:m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TW" sz="2400" b="1" baseline="-25000" dirty="0">
                          <a:solidFill>
                            <a:schemeClr val="bg1"/>
                          </a:solidFill>
                        </a:rPr>
                        <m:t>t</m:t>
                      </m:r>
                    </m:oMath>
                  </a14:m>
                  <a:endParaRPr lang="zh-TW" altLang="en-US" sz="2400" b="1" i="0" u="none" strike="noStrike" cap="none" dirty="0">
                    <a:solidFill>
                      <a:schemeClr val="bg1"/>
                    </a:solidFill>
                    <a:latin typeface="Microsoft JhengHei"/>
                    <a:ea typeface="Microsoft JhengHei"/>
                    <a:cs typeface="Microsoft JhengHei"/>
                    <a:sym typeface="Microsoft JhengHei"/>
                  </a:endParaRPr>
                </a:p>
              </p:txBody>
            </p:sp>
          </mc:Choice>
          <mc:Fallback xmlns="">
            <p:sp>
              <p:nvSpPr>
                <p:cNvPr id="364" name="Google Shape;364;p10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9488" y="195580"/>
                  <a:ext cx="2687238" cy="543362"/>
                </a:xfrm>
                <a:prstGeom prst="rect">
                  <a:avLst/>
                </a:prstGeom>
                <a:blipFill>
                  <a:blip r:embed="rId6"/>
                  <a:stretch>
                    <a:fillRect t="-9211" b="-3026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65" name="Google Shape;365;p102"/>
          <p:cNvSpPr txBox="1"/>
          <p:nvPr/>
        </p:nvSpPr>
        <p:spPr>
          <a:xfrm>
            <a:off x="5944683" y="3807857"/>
            <a:ext cx="1320854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隱藏層</a:t>
            </a:r>
            <a:br>
              <a:rPr lang="zh-TW" sz="2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zh-TW" sz="2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狀態H</a:t>
            </a:r>
            <a:r>
              <a:rPr lang="zh-TW" sz="2400" b="1" i="0" u="none" strike="noStrike" cap="none" baseline="-25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t-1</a:t>
            </a:r>
            <a:endParaRPr sz="2400" b="1" i="0" u="none" strike="noStrike" cap="none" baseline="-250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" name="Google Shape;366;p102"/>
          <p:cNvSpPr txBox="1"/>
          <p:nvPr/>
        </p:nvSpPr>
        <p:spPr>
          <a:xfrm>
            <a:off x="5898667" y="4620455"/>
            <a:ext cx="1107997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輸入X</a:t>
            </a:r>
            <a:r>
              <a:rPr lang="zh-TW" sz="2400" b="1" i="0" u="none" strike="noStrike" cap="none" baseline="-25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</a:t>
            </a:r>
            <a:endParaRPr sz="2400" b="1" i="0" u="none" strike="noStrike" cap="none" baseline="-250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9" name="Google Shape;369;p102"/>
              <p:cNvSpPr/>
              <p:nvPr/>
            </p:nvSpPr>
            <p:spPr>
              <a:xfrm>
                <a:off x="226358" y="1063205"/>
                <a:ext cx="5697703" cy="530160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342900" indent="-342900">
                  <a:buFont typeface="Wingdings" panose="05000000000000000000" pitchFamily="2" charset="2"/>
                  <a:buChar char="n"/>
                </a:pPr>
                <a:r>
                  <a:rPr lang="zh-TW" altLang="en-US" sz="2400" b="1" dirty="0" smtClean="0">
                    <a:solidFill>
                      <a:schemeClr val="tx1"/>
                    </a:solidFill>
                  </a:rPr>
                  <a:t>記憶單元的輸出</a:t>
                </a:r>
                <a:r>
                  <a:rPr lang="zh-TW" altLang="en-US" sz="2400" b="1" dirty="0">
                    <a:solidFill>
                      <a:schemeClr val="tx1"/>
                    </a:solidFill>
                  </a:rPr>
                  <a:t>狀態</a:t>
                </a:r>
                <a:r>
                  <a:rPr lang="en-US" altLang="zh-TW" sz="2400" b="1" dirty="0" smtClean="0">
                    <a:solidFill>
                      <a:schemeClr val="tx1"/>
                    </a:solidFill>
                  </a:rPr>
                  <a:t>C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TW" sz="2400" b="1" baseline="-25000" dirty="0">
                        <a:solidFill>
                          <a:schemeClr val="tx1"/>
                        </a:solidFill>
                      </a:rPr>
                      <m:t>t</m:t>
                    </m:r>
                  </m:oMath>
                </a14:m>
                <a:r>
                  <a:rPr lang="zh-TW" altLang="en-US" sz="2400" b="1" dirty="0">
                    <a:solidFill>
                      <a:schemeClr val="tx1"/>
                    </a:solidFill>
                  </a:rPr>
                  <a:t>，同時</a:t>
                </a:r>
                <a:r>
                  <a:rPr lang="zh-TW" altLang="en-US" sz="2400" b="1" dirty="0" smtClean="0">
                    <a:solidFill>
                      <a:schemeClr val="tx1"/>
                    </a:solidFill>
                  </a:rPr>
                  <a:t>考慮記憶單元暫態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zh-TW" altLang="en-US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TW" sz="24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TW" sz="24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C</m:t>
                            </m:r>
                          </m:e>
                          <m:sub>
                            <m:r>
                              <a:rPr lang="en-US" altLang="zh-TW" sz="24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𝒕</m:t>
                            </m:r>
                          </m:sub>
                        </m:sSub>
                      </m:e>
                    </m:acc>
                  </m:oMath>
                </a14:m>
                <a:r>
                  <a:rPr lang="zh-TW" altLang="en-US" sz="2400" b="1" dirty="0" smtClean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及</a:t>
                </a:r>
                <a:r>
                  <a:rPr lang="zh-TW" altLang="en-US" sz="2400" b="1" dirty="0" smtClean="0">
                    <a:solidFill>
                      <a:schemeClr val="tx1"/>
                    </a:solidFill>
                  </a:rPr>
                  <a:t>過去過去記憶單元</a:t>
                </a:r>
                <a:r>
                  <a:rPr lang="en-US" altLang="zh-TW" sz="2400" b="1" dirty="0" smtClean="0">
                    <a:solidFill>
                      <a:schemeClr val="tx1"/>
                    </a:solidFill>
                  </a:rPr>
                  <a:t>C</a:t>
                </a:r>
                <a:r>
                  <a:rPr lang="en-US" altLang="zh-TW" sz="2400" b="1" baseline="-25000" dirty="0" smtClean="0">
                    <a:solidFill>
                      <a:schemeClr val="tx1"/>
                    </a:solidFill>
                  </a:rPr>
                  <a:t>t-1</a:t>
                </a:r>
                <a:r>
                  <a:rPr lang="zh-TW" altLang="en-US" sz="2400" b="1" dirty="0" smtClean="0">
                    <a:solidFill>
                      <a:schemeClr val="tx1"/>
                    </a:solidFill>
                  </a:rPr>
                  <a:t>的保留狀態。</a:t>
                </a:r>
                <a:endParaRPr lang="en-US" altLang="zh-TW" sz="2400" b="1" dirty="0">
                  <a:solidFill>
                    <a:schemeClr val="tx1"/>
                  </a:solidFill>
                </a:endParaRPr>
              </a:p>
              <a:p>
                <a:pPr indent="361950"/>
                <a14:m>
                  <m:oMath xmlns:m="http://schemas.openxmlformats.org/officeDocument/2006/math">
                    <m:r>
                      <a:rPr lang="zh-TW" altLang="en-US" sz="2400" b="1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     </m:t>
                    </m:r>
                    <m:r>
                      <m:rPr>
                        <m:sty m:val="p"/>
                      </m:rPr>
                      <a:rPr lang="en-US" altLang="zh-TW" sz="24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C</m:t>
                    </m:r>
                    <m:r>
                      <m:rPr>
                        <m:nor/>
                      </m:rPr>
                      <a:rPr lang="en-US" altLang="zh-TW" sz="2400" b="1" baseline="-25000" dirty="0">
                        <a:solidFill>
                          <a:schemeClr val="tx1"/>
                        </a:solidFill>
                      </a:rPr>
                      <m:t>t</m:t>
                    </m:r>
                    <m:r>
                      <a:rPr lang="en-US" altLang="zh-TW" sz="24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TW" sz="2400" b="1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TW" sz="2400" b="1" dirty="0" smtClean="0">
                    <a:solidFill>
                      <a:schemeClr val="tx1"/>
                    </a:solidFill>
                  </a:rPr>
                  <a:t>F      C</a:t>
                </a:r>
                <a:r>
                  <a:rPr lang="en-US" altLang="zh-TW" sz="2400" b="1" baseline="-25000" dirty="0" smtClean="0">
                    <a:solidFill>
                      <a:schemeClr val="tx1"/>
                    </a:solidFill>
                  </a:rPr>
                  <a:t>t-1</a:t>
                </a:r>
                <a:r>
                  <a:rPr lang="en-US" altLang="zh-TW" sz="2400" b="1" dirty="0" smtClean="0">
                    <a:solidFill>
                      <a:schemeClr val="tx1"/>
                    </a:solidFill>
                  </a:rPr>
                  <a:t>+I     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zh-TW" altLang="en-US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zh-TW" altLang="en-US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altLang="zh-TW" sz="24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TW" sz="24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C</m:t>
                            </m:r>
                          </m:e>
                          <m:sub>
                            <m:r>
                              <a:rPr lang="en-US" altLang="zh-TW" sz="24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𝒕</m:t>
                            </m:r>
                          </m:sub>
                        </m:sSub>
                      </m:e>
                    </m:acc>
                  </m:oMath>
                </a14:m>
                <a:endParaRPr lang="en-US" altLang="zh-TW" sz="2400" b="1" dirty="0">
                  <a:solidFill>
                    <a:schemeClr val="tx1"/>
                  </a:solidFill>
                </a:endParaRPr>
              </a:p>
              <a:p>
                <a:pPr marL="342900" indent="-342900">
                  <a:buFont typeface="Wingdings" panose="05000000000000000000" pitchFamily="2" charset="2"/>
                  <a:buChar char="n"/>
                </a:pPr>
                <a:r>
                  <a:rPr lang="zh-TW" altLang="en-US" sz="2400" b="1" dirty="0" smtClean="0">
                    <a:solidFill>
                      <a:schemeClr val="tx1"/>
                    </a:solidFill>
                  </a:rPr>
                  <a:t>過去記憶單元</a:t>
                </a:r>
                <a:r>
                  <a:rPr lang="en-US" altLang="zh-TW" sz="2400" b="1" dirty="0" smtClean="0">
                    <a:solidFill>
                      <a:schemeClr val="tx1"/>
                    </a:solidFill>
                  </a:rPr>
                  <a:t>C</a:t>
                </a:r>
                <a:r>
                  <a:rPr lang="en-US" altLang="zh-TW" sz="2400" b="1" baseline="-25000" dirty="0" smtClean="0">
                    <a:solidFill>
                      <a:schemeClr val="tx1"/>
                    </a:solidFill>
                  </a:rPr>
                  <a:t>t-1</a:t>
                </a:r>
                <a:r>
                  <a:rPr lang="zh-TW" altLang="en-US" sz="2400" b="1" dirty="0" smtClean="0">
                    <a:solidFill>
                      <a:schemeClr val="tx1"/>
                    </a:solidFill>
                  </a:rPr>
                  <a:t>經過遺忘門</a:t>
                </a:r>
                <a:r>
                  <a:rPr lang="en-US" altLang="zh-TW" sz="2400" b="1" dirty="0" smtClean="0">
                    <a:solidFill>
                      <a:schemeClr val="tx1"/>
                    </a:solidFill>
                  </a:rPr>
                  <a:t>F</a:t>
                </a:r>
                <a:r>
                  <a:rPr lang="zh-TW" altLang="en-US" sz="2400" b="1" dirty="0" smtClean="0">
                    <a:solidFill>
                      <a:schemeClr val="tx1"/>
                    </a:solidFill>
                  </a:rPr>
                  <a:t>控制</a:t>
                </a:r>
                <a:r>
                  <a:rPr lang="zh-TW" altLang="en-US" sz="2400" b="1" dirty="0">
                    <a:solidFill>
                      <a:schemeClr val="tx1"/>
                    </a:solidFill>
                  </a:rPr>
                  <a:t>多少比重參與</a:t>
                </a:r>
                <a:r>
                  <a:rPr lang="zh-TW" altLang="en-US" sz="2400" b="1" dirty="0" smtClean="0">
                    <a:solidFill>
                      <a:schemeClr val="tx1"/>
                    </a:solidFill>
                  </a:rPr>
                  <a:t>；記憶單元暫態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zh-TW" altLang="en-US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zh-TW" altLang="en-US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altLang="zh-TW" sz="24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TW" sz="24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C</m:t>
                            </m:r>
                          </m:e>
                          <m:sub>
                            <m:r>
                              <a:rPr lang="en-US" altLang="zh-TW" sz="24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𝒕</m:t>
                            </m:r>
                          </m:sub>
                        </m:sSub>
                      </m:e>
                    </m:acc>
                  </m:oMath>
                </a14:m>
                <a:r>
                  <a:rPr lang="zh-TW" altLang="en-US" sz="2400" b="1" dirty="0" smtClean="0">
                    <a:solidFill>
                      <a:schemeClr val="tx1"/>
                    </a:solidFill>
                  </a:rPr>
                  <a:t>經過輸入門控制</a:t>
                </a:r>
                <a:r>
                  <a:rPr lang="zh-TW" altLang="en-US" sz="2400" b="1" dirty="0">
                    <a:solidFill>
                      <a:schemeClr val="tx1"/>
                    </a:solidFill>
                  </a:rPr>
                  <a:t>多少比重參與。</a:t>
                </a:r>
                <a:endParaRPr lang="en-US" altLang="zh-TW" sz="2400" b="1" dirty="0">
                  <a:solidFill>
                    <a:schemeClr val="tx1"/>
                  </a:solidFill>
                </a:endParaRPr>
              </a:p>
              <a:p>
                <a:pPr marL="712788" lvl="2" indent="-712788">
                  <a:tabLst>
                    <a:tab pos="446088" algn="l"/>
                  </a:tabLst>
                </a:pPr>
                <a:r>
                  <a:rPr lang="en-US" altLang="zh-TW" sz="2400" b="1" dirty="0">
                    <a:solidFill>
                      <a:schemeClr val="tx1"/>
                    </a:solidFill>
                  </a:rPr>
                  <a:t>	</a:t>
                </a:r>
                <a:r>
                  <a:rPr lang="en-US" altLang="zh-TW" sz="2400" b="1" dirty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</a:t>
                </a:r>
                <a:r>
                  <a:rPr lang="zh-TW" altLang="en-US" sz="2400" b="1" dirty="0" smtClean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若</a:t>
                </a:r>
                <a:r>
                  <a:rPr lang="en-US" altLang="zh-TW" sz="2400" b="1" dirty="0" smtClean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F=1</a:t>
                </a:r>
                <a:r>
                  <a:rPr lang="zh-TW" altLang="en-US" sz="2400" b="1" dirty="0" smtClean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、</a:t>
                </a:r>
                <a:r>
                  <a:rPr lang="en-US" altLang="zh-TW" sz="2400" b="1" dirty="0" smtClean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I=0</a:t>
                </a:r>
                <a:r>
                  <a:rPr lang="zh-TW" altLang="en-US" sz="2400" b="1" dirty="0" smtClean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：</a:t>
                </a:r>
                <a:r>
                  <a:rPr lang="zh-TW" altLang="en-US" sz="2400" b="1" dirty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只保留記憶狀態，忽略當下的事件訊息</a:t>
                </a:r>
                <a:r>
                  <a:rPr lang="en-US" altLang="zh-TW" sz="2400" b="1" dirty="0" err="1">
                    <a:solidFill>
                      <a:schemeClr val="tx1"/>
                    </a:solidFill>
                    <a:sym typeface="Wingdings" panose="05000000000000000000" pitchFamily="2" charset="2"/>
                  </a:rPr>
                  <a:t>X</a:t>
                </a:r>
                <a:r>
                  <a:rPr lang="en-US" altLang="zh-TW" sz="2400" b="1" baseline="-25000" dirty="0" err="1">
                    <a:solidFill>
                      <a:schemeClr val="tx1"/>
                    </a:solidFill>
                    <a:sym typeface="Wingdings" panose="05000000000000000000" pitchFamily="2" charset="2"/>
                  </a:rPr>
                  <a:t>t</a:t>
                </a:r>
                <a:r>
                  <a:rPr lang="zh-TW" altLang="en-US" sz="2400" b="1" dirty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，不會加入記憶中。</a:t>
                </a:r>
                <a:endParaRPr lang="en-US" altLang="zh-TW" sz="2400" b="1" dirty="0">
                  <a:solidFill>
                    <a:schemeClr val="tx1"/>
                  </a:solidFill>
                  <a:sym typeface="Wingdings" panose="05000000000000000000" pitchFamily="2" charset="2"/>
                </a:endParaRPr>
              </a:p>
              <a:p>
                <a:pPr marL="712788" lvl="2" indent="-712788">
                  <a:tabLst>
                    <a:tab pos="446088" algn="l"/>
                  </a:tabLst>
                </a:pPr>
                <a:r>
                  <a:rPr lang="en-US" altLang="zh-TW" sz="2400" b="1" dirty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	</a:t>
                </a:r>
                <a:r>
                  <a:rPr lang="zh-TW" altLang="en-US" sz="2400" b="1" dirty="0" smtClean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若</a:t>
                </a:r>
                <a:r>
                  <a:rPr lang="en-US" altLang="zh-TW" sz="2400" b="1" dirty="0" smtClean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F=0</a:t>
                </a:r>
                <a:r>
                  <a:rPr lang="zh-TW" altLang="en-US" sz="2400" b="1" dirty="0" smtClean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、</a:t>
                </a:r>
                <a:r>
                  <a:rPr lang="en-US" altLang="zh-TW" sz="2400" b="1" dirty="0" smtClean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I=1</a:t>
                </a:r>
                <a:r>
                  <a:rPr lang="zh-TW" altLang="en-US" sz="2400" b="1" dirty="0" smtClean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：</a:t>
                </a:r>
                <a:r>
                  <a:rPr lang="zh-TW" altLang="en-US" sz="2400" b="1" dirty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將記憶狀態完全清除，用目前</a:t>
                </a:r>
                <a:r>
                  <a:rPr lang="zh-TW" altLang="en-US" sz="2400" b="1" dirty="0" smtClean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的</a:t>
                </a:r>
                <a:r>
                  <a:rPr lang="zh-TW" altLang="en-US" sz="2400" b="1" dirty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記憶單元</a:t>
                </a:r>
                <a:r>
                  <a:rPr lang="zh-TW" altLang="en-US" sz="2400" b="1" dirty="0" smtClean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暫態</a:t>
                </a:r>
                <a:r>
                  <a:rPr lang="zh-TW" altLang="en-US" sz="2400" b="1" dirty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取代。</a:t>
                </a:r>
                <a:r>
                  <a:rPr lang="en-US" altLang="zh-TW" sz="2400" b="1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/>
                </a:r>
                <a:br>
                  <a:rPr lang="en-US" altLang="zh-TW" sz="2400" b="1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</a:br>
                <a:endParaRPr lang="en-US" altLang="zh-TW" sz="2400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 dirty="0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endParaRPr>
              </a:p>
            </p:txBody>
          </p:sp>
        </mc:Choice>
        <mc:Fallback xmlns="">
          <p:sp>
            <p:nvSpPr>
              <p:cNvPr id="369" name="Google Shape;369;p10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358" y="1063205"/>
                <a:ext cx="5697703" cy="5301604"/>
              </a:xfrm>
              <a:prstGeom prst="rect">
                <a:avLst/>
              </a:prstGeom>
              <a:blipFill>
                <a:blip r:embed="rId5"/>
                <a:stretch>
                  <a:fillRect l="-1390" t="-805" r="-160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Google Shape;366;p102"/>
          <p:cNvSpPr txBox="1"/>
          <p:nvPr/>
        </p:nvSpPr>
        <p:spPr>
          <a:xfrm>
            <a:off x="5964299" y="1886652"/>
            <a:ext cx="1107997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400" b="1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記憶單元</a:t>
            </a:r>
            <a:r>
              <a:rPr lang="en-US" altLang="zh-TW" sz="2400" b="1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  <a:r>
              <a:rPr lang="zh-TW" sz="2400" b="1" i="0" u="none" strike="noStrike" cap="none" baseline="-2500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</a:t>
            </a:r>
            <a:r>
              <a:rPr lang="en-US" altLang="zh-TW" sz="2400" b="1" i="0" u="none" strike="noStrike" cap="none" baseline="-2500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-1</a:t>
            </a:r>
            <a:endParaRPr sz="2400" b="1" i="0" u="none" strike="noStrike" cap="none" baseline="-250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366;p102"/>
          <p:cNvSpPr txBox="1"/>
          <p:nvPr/>
        </p:nvSpPr>
        <p:spPr>
          <a:xfrm>
            <a:off x="11697147" y="2035514"/>
            <a:ext cx="494853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2400" b="1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  <a:r>
              <a:rPr lang="zh-TW" sz="2400" b="1" i="0" u="none" strike="noStrike" cap="none" baseline="-2500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</a:t>
            </a:r>
            <a:endParaRPr sz="2400" b="1" i="0" u="none" strike="noStrike" cap="none" baseline="-250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橢圓 18"/>
          <p:cNvSpPr/>
          <p:nvPr/>
        </p:nvSpPr>
        <p:spPr>
          <a:xfrm>
            <a:off x="7843733" y="2216491"/>
            <a:ext cx="288709" cy="2929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800" dirty="0" smtClean="0"/>
              <a:t>X</a:t>
            </a:r>
            <a:endParaRPr lang="zh-TW" altLang="en-US" sz="1800" dirty="0"/>
          </a:p>
        </p:txBody>
      </p:sp>
      <p:sp>
        <p:nvSpPr>
          <p:cNvPr id="20" name="橢圓 19"/>
          <p:cNvSpPr/>
          <p:nvPr/>
        </p:nvSpPr>
        <p:spPr>
          <a:xfrm>
            <a:off x="9824095" y="2235326"/>
            <a:ext cx="308325" cy="308325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+</a:t>
            </a:r>
            <a:endParaRPr lang="zh-TW" altLang="en-US" sz="2400" dirty="0"/>
          </a:p>
        </p:txBody>
      </p:sp>
      <p:sp>
        <p:nvSpPr>
          <p:cNvPr id="21" name="橢圓 20"/>
          <p:cNvSpPr/>
          <p:nvPr/>
        </p:nvSpPr>
        <p:spPr>
          <a:xfrm>
            <a:off x="9848368" y="3140309"/>
            <a:ext cx="288709" cy="2929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800" dirty="0" smtClean="0"/>
              <a:t>X</a:t>
            </a:r>
            <a:endParaRPr lang="zh-TW" altLang="en-US" sz="1800" dirty="0"/>
          </a:p>
        </p:txBody>
      </p:sp>
      <p:sp>
        <p:nvSpPr>
          <p:cNvPr id="22" name="橢圓 21"/>
          <p:cNvSpPr/>
          <p:nvPr/>
        </p:nvSpPr>
        <p:spPr>
          <a:xfrm>
            <a:off x="1995764" y="2262749"/>
            <a:ext cx="308325" cy="30832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800" b="1" dirty="0" smtClean="0">
                <a:solidFill>
                  <a:schemeClr val="tx1"/>
                </a:solidFill>
              </a:rPr>
              <a:t>X</a:t>
            </a:r>
            <a:endParaRPr lang="zh-TW" altLang="en-US" sz="1800" b="1" dirty="0">
              <a:solidFill>
                <a:schemeClr val="tx1"/>
              </a:solidFill>
            </a:endParaRPr>
          </a:p>
        </p:txBody>
      </p:sp>
      <p:sp>
        <p:nvSpPr>
          <p:cNvPr id="23" name="橢圓 22"/>
          <p:cNvSpPr/>
          <p:nvPr/>
        </p:nvSpPr>
        <p:spPr>
          <a:xfrm>
            <a:off x="3225303" y="2252125"/>
            <a:ext cx="308325" cy="30832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800" b="1" dirty="0" smtClean="0">
                <a:solidFill>
                  <a:schemeClr val="tx1"/>
                </a:solidFill>
              </a:rPr>
              <a:t>X</a:t>
            </a:r>
            <a:endParaRPr lang="zh-TW" altLang="en-US" sz="1800" b="1" dirty="0">
              <a:solidFill>
                <a:schemeClr val="tx1"/>
              </a:solidFill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0" y="6389066"/>
            <a:ext cx="3872827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高雄女中新興科技區域推廣中心</a:t>
            </a:r>
            <a:endParaRPr lang="zh-TW" altLang="en-US" sz="2000" dirty="0">
              <a:solidFill>
                <a:srgbClr val="0070C0"/>
              </a:solidFill>
            </a:endParaRPr>
          </a:p>
        </p:txBody>
      </p:sp>
      <p:cxnSp>
        <p:nvCxnSpPr>
          <p:cNvPr id="25" name="直線接點 24"/>
          <p:cNvCxnSpPr/>
          <p:nvPr/>
        </p:nvCxnSpPr>
        <p:spPr>
          <a:xfrm>
            <a:off x="0" y="6389066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Google Shape;366;p102"/>
          <p:cNvSpPr txBox="1"/>
          <p:nvPr/>
        </p:nvSpPr>
        <p:spPr>
          <a:xfrm>
            <a:off x="11697146" y="4389643"/>
            <a:ext cx="494853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2400" b="1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</a:t>
            </a:r>
            <a:r>
              <a:rPr lang="zh-TW" sz="2400" b="1" i="0" u="none" strike="noStrike" cap="none" baseline="-2500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</a:t>
            </a:r>
            <a:endParaRPr sz="2400" b="1" i="0" u="none" strike="noStrike" cap="none" baseline="-250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橢圓 26"/>
          <p:cNvSpPr/>
          <p:nvPr/>
        </p:nvSpPr>
        <p:spPr>
          <a:xfrm>
            <a:off x="10856928" y="3140309"/>
            <a:ext cx="288709" cy="2929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800" dirty="0" smtClean="0"/>
              <a:t>X</a:t>
            </a:r>
            <a:endParaRPr lang="zh-TW" altLang="en-US" sz="1800" dirty="0"/>
          </a:p>
        </p:txBody>
      </p:sp>
      <p:sp>
        <p:nvSpPr>
          <p:cNvPr id="28" name="Google Shape;368;p102"/>
          <p:cNvSpPr txBox="1"/>
          <p:nvPr/>
        </p:nvSpPr>
        <p:spPr>
          <a:xfrm>
            <a:off x="10576612" y="3340249"/>
            <a:ext cx="314899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 b="1" i="0" u="none" strike="noStrike" cap="none" dirty="0" smtClean="0">
                <a:solidFill>
                  <a:srgbClr val="7030A0"/>
                </a:solidFill>
                <a:latin typeface="Arial"/>
                <a:ea typeface="Arial"/>
                <a:cs typeface="Arial"/>
                <a:sym typeface="Arial"/>
              </a:rPr>
              <a:t>O</a:t>
            </a:r>
            <a:endParaRPr sz="2400" b="1" i="0" u="none" strike="noStrike" cap="none" baseline="-25000" dirty="0">
              <a:solidFill>
                <a:srgbClr val="7030A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62181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/>
          <p:cNvSpPr txBox="1"/>
          <p:nvPr/>
        </p:nvSpPr>
        <p:spPr>
          <a:xfrm>
            <a:off x="0" y="6389066"/>
            <a:ext cx="3872827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高雄女中新興科技區域推廣中心</a:t>
            </a:r>
            <a:endParaRPr lang="zh-TW" altLang="en-US" sz="2000" dirty="0">
              <a:solidFill>
                <a:srgbClr val="0070C0"/>
              </a:solidFill>
            </a:endParaRPr>
          </a:p>
        </p:txBody>
      </p:sp>
      <p:cxnSp>
        <p:nvCxnSpPr>
          <p:cNvPr id="6" name="直線接點 5"/>
          <p:cNvCxnSpPr/>
          <p:nvPr/>
        </p:nvCxnSpPr>
        <p:spPr>
          <a:xfrm>
            <a:off x="0" y="6389066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圖片 8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02" t="8313" b="16729"/>
          <a:stretch/>
        </p:blipFill>
        <p:spPr bwMode="auto">
          <a:xfrm>
            <a:off x="6388444" y="1262045"/>
            <a:ext cx="5628787" cy="421522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8" name="群組 7"/>
          <p:cNvGrpSpPr/>
          <p:nvPr/>
        </p:nvGrpSpPr>
        <p:grpSpPr>
          <a:xfrm>
            <a:off x="104933" y="122835"/>
            <a:ext cx="6283511" cy="560398"/>
            <a:chOff x="104932" y="122092"/>
            <a:chExt cx="3934334" cy="659567"/>
          </a:xfrm>
        </p:grpSpPr>
        <p:sp>
          <p:nvSpPr>
            <p:cNvPr id="10" name="綵帶 (向上) 9"/>
            <p:cNvSpPr/>
            <p:nvPr/>
          </p:nvSpPr>
          <p:spPr>
            <a:xfrm>
              <a:off x="104932" y="122092"/>
              <a:ext cx="3934334" cy="659567"/>
            </a:xfrm>
            <a:prstGeom prst="ribbon2">
              <a:avLst>
                <a:gd name="adj1" fmla="val 5303"/>
                <a:gd name="adj2" fmla="val 7062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文字方塊 10"/>
            <p:cNvSpPr txBox="1"/>
            <p:nvPr/>
          </p:nvSpPr>
          <p:spPr>
            <a:xfrm>
              <a:off x="779488" y="195580"/>
              <a:ext cx="2687238" cy="5433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/>
              <a:r>
                <a:rPr lang="zh-TW" altLang="en-US" sz="2400" b="1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遞迴神經網路</a:t>
              </a:r>
              <a:r>
                <a:rPr lang="en-US" altLang="zh-TW" sz="2400" b="1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RNN</a:t>
              </a:r>
              <a:endParaRPr lang="en-US" altLang="zh-TW" sz="2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198687" y="756755"/>
            <a:ext cx="9733103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Aft>
                <a:spcPts val="0"/>
              </a:spcAft>
              <a:buFont typeface="Wingdings" panose="05000000000000000000" pitchFamily="2" charset="2"/>
              <a:buChar char="n"/>
            </a:pPr>
            <a:r>
              <a:rPr lang="zh-TW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遞迴神經網路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(Recurrent Neural Network, RNN)</a:t>
            </a:r>
            <a:endParaRPr lang="zh-TW" altLang="zh-TW" sz="2400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800100" lvl="1" indent="-342900">
              <a:buFont typeface="Wingdings" panose="05000000000000000000" pitchFamily="2" charset="2"/>
              <a:buChar char="l"/>
            </a:pPr>
            <a:r>
              <a:rPr lang="en-US" altLang="zh-TW" sz="2400" b="1" spc="-5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RNN</a:t>
            </a:r>
            <a:r>
              <a:rPr lang="zh-TW" altLang="zh-TW" sz="2400" b="1" spc="-5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主要用於輸入資料間是有序列</a:t>
            </a:r>
            <a:r>
              <a:rPr lang="zh-TW" altLang="zh-TW" sz="2400" b="1" spc="-5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關聯</a:t>
            </a:r>
            <a:r>
              <a:rPr lang="en-US" altLang="zh-TW" sz="2400" b="1" spc="-5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/>
            </a:r>
            <a:br>
              <a:rPr lang="en-US" altLang="zh-TW" sz="2400" b="1" spc="-5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</a:br>
            <a:r>
              <a:rPr lang="zh-TW" altLang="zh-TW" sz="2400" b="1" spc="-5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性</a:t>
            </a:r>
            <a:r>
              <a:rPr lang="zh-TW" altLang="zh-TW" sz="2400" b="1" spc="-5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的，利用其序列關聯性可以增加</a:t>
            </a:r>
            <a:r>
              <a:rPr lang="zh-TW" altLang="zh-TW" sz="2400" b="1" spc="-5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特徵</a:t>
            </a:r>
            <a:r>
              <a:rPr lang="en-US" altLang="zh-TW" sz="2400" b="1" spc="-5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/>
            </a:r>
            <a:br>
              <a:rPr lang="en-US" altLang="zh-TW" sz="2400" b="1" spc="-5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</a:br>
            <a:r>
              <a:rPr lang="zh-TW" altLang="zh-TW" sz="2400" b="1" spc="-5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擷取</a:t>
            </a:r>
            <a:r>
              <a:rPr lang="zh-TW" altLang="zh-TW" sz="2400" b="1" spc="-5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的強度，若對調其序列先後，會</a:t>
            </a:r>
            <a:r>
              <a:rPr lang="zh-TW" altLang="zh-TW" sz="2400" b="1" spc="-5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影</a:t>
            </a:r>
            <a:r>
              <a:rPr lang="en-US" altLang="zh-TW" sz="2400" b="1" spc="-5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/>
            </a:r>
            <a:br>
              <a:rPr lang="en-US" altLang="zh-TW" sz="2400" b="1" spc="-5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</a:br>
            <a:r>
              <a:rPr lang="zh-TW" altLang="zh-TW" sz="2400" b="1" spc="-5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響</a:t>
            </a:r>
            <a:r>
              <a:rPr lang="zh-TW" altLang="zh-TW" sz="2400" b="1" spc="-5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其輸出結果</a:t>
            </a:r>
            <a:r>
              <a:rPr lang="zh-TW" altLang="zh-TW" sz="2400" b="1" spc="-5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。</a:t>
            </a:r>
            <a:endParaRPr lang="en-US" altLang="zh-TW" sz="2400" b="1" spc="-5" dirty="0" smtClean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800100" lvl="1" indent="-342900">
              <a:buFont typeface="Wingdings" panose="05000000000000000000" pitchFamily="2" charset="2"/>
              <a:buChar char="l"/>
            </a:pPr>
            <a:endParaRPr lang="zh-TW" altLang="zh-TW" sz="2400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800100" lvl="1" indent="-342900">
              <a:buFont typeface="Wingdings" panose="05000000000000000000" pitchFamily="2" charset="2"/>
              <a:buChar char="l"/>
            </a:pPr>
            <a:r>
              <a:rPr lang="zh-TW" altLang="zh-TW" sz="2400" b="1" spc="-5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輸入資料間的序列關聯性不一定是</a:t>
            </a:r>
            <a:r>
              <a:rPr lang="zh-TW" altLang="zh-TW" sz="2400" b="1" spc="-5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時間</a:t>
            </a:r>
            <a:r>
              <a:rPr lang="en-US" altLang="zh-TW" sz="2400" b="1" spc="-5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/>
            </a:r>
            <a:br>
              <a:rPr lang="en-US" altLang="zh-TW" sz="2400" b="1" spc="-5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</a:br>
            <a:r>
              <a:rPr lang="zh-TW" altLang="zh-TW" sz="2400" b="1" spc="-5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關係</a:t>
            </a:r>
            <a:r>
              <a:rPr lang="zh-TW" altLang="zh-TW" sz="2400" b="1" spc="-5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，空間關係也是可以的。</a:t>
            </a:r>
            <a:endParaRPr lang="zh-TW" altLang="zh-TW" sz="2400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760730" lvl="1"/>
            <a:r>
              <a:rPr lang="zh-TW" altLang="zh-TW" sz="2400" b="1" spc="-5" dirty="0">
                <a:latin typeface="微軟正黑體" panose="020B0604030504040204" pitchFamily="34" charset="-120"/>
                <a:ea typeface="微軟正黑體" panose="020B0604030504040204" pitchFamily="34" charset="-120"/>
                <a:cs typeface="新細明體" panose="02020500000000000000" pitchFamily="18" charset="-120"/>
              </a:rPr>
              <a:t>例：圖片的像素資料也可以將其由</a:t>
            </a:r>
            <a:r>
              <a:rPr lang="zh-TW" altLang="zh-TW" sz="2400" b="1" spc="-5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新細明體" panose="02020500000000000000" pitchFamily="18" charset="-120"/>
              </a:rPr>
              <a:t>上</a:t>
            </a:r>
            <a:r>
              <a:rPr lang="en-US" altLang="zh-TW" sz="2400" b="1" spc="-5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新細明體" panose="02020500000000000000" pitchFamily="18" charset="-120"/>
              </a:rPr>
              <a:t/>
            </a:r>
            <a:br>
              <a:rPr lang="en-US" altLang="zh-TW" sz="2400" b="1" spc="-5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新細明體" panose="02020500000000000000" pitchFamily="18" charset="-120"/>
              </a:rPr>
            </a:br>
            <a:r>
              <a:rPr lang="zh-TW" altLang="zh-TW" sz="2400" b="1" spc="-5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新細明體" panose="02020500000000000000" pitchFamily="18" charset="-120"/>
              </a:rPr>
              <a:t>而</a:t>
            </a:r>
            <a:r>
              <a:rPr lang="zh-TW" altLang="zh-TW" sz="2400" b="1" spc="-5" dirty="0">
                <a:latin typeface="微軟正黑體" panose="020B0604030504040204" pitchFamily="34" charset="-120"/>
                <a:ea typeface="微軟正黑體" panose="020B0604030504040204" pitchFamily="34" charset="-120"/>
                <a:cs typeface="新細明體" panose="02020500000000000000" pitchFamily="18" charset="-120"/>
              </a:rPr>
              <a:t>下，每一列都是一筆輸入資料，</a:t>
            </a:r>
            <a:r>
              <a:rPr lang="zh-TW" altLang="zh-TW" sz="2400" b="1" spc="-5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新細明體" panose="02020500000000000000" pitchFamily="18" charset="-120"/>
              </a:rPr>
              <a:t>他</a:t>
            </a:r>
            <a:r>
              <a:rPr lang="en-US" altLang="zh-TW" sz="2400" b="1" spc="-5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新細明體" panose="02020500000000000000" pitchFamily="18" charset="-120"/>
              </a:rPr>
              <a:t/>
            </a:r>
            <a:br>
              <a:rPr lang="en-US" altLang="zh-TW" sz="2400" b="1" spc="-5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新細明體" panose="02020500000000000000" pitchFamily="18" charset="-120"/>
              </a:rPr>
            </a:br>
            <a:r>
              <a:rPr lang="zh-TW" altLang="zh-TW" sz="2400" b="1" spc="-5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新細明體" panose="02020500000000000000" pitchFamily="18" charset="-120"/>
              </a:rPr>
              <a:t>們</a:t>
            </a:r>
            <a:r>
              <a:rPr lang="zh-TW" altLang="zh-TW" sz="2400" b="1" spc="-5" dirty="0">
                <a:latin typeface="微軟正黑體" panose="020B0604030504040204" pitchFamily="34" charset="-120"/>
                <a:ea typeface="微軟正黑體" panose="020B0604030504040204" pitchFamily="34" charset="-120"/>
                <a:cs typeface="新細明體" panose="02020500000000000000" pitchFamily="18" charset="-120"/>
              </a:rPr>
              <a:t>是有序列關聯性的。</a:t>
            </a:r>
            <a:endParaRPr lang="zh-TW" altLang="zh-TW" sz="240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217754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/>
          <p:cNvSpPr txBox="1"/>
          <p:nvPr/>
        </p:nvSpPr>
        <p:spPr>
          <a:xfrm>
            <a:off x="0" y="6389066"/>
            <a:ext cx="3872827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高雄女中新興科技區域推廣中心</a:t>
            </a:r>
            <a:endParaRPr lang="zh-TW" altLang="en-US" sz="2000" dirty="0">
              <a:solidFill>
                <a:srgbClr val="0070C0"/>
              </a:solidFill>
            </a:endParaRPr>
          </a:p>
        </p:txBody>
      </p:sp>
      <p:cxnSp>
        <p:nvCxnSpPr>
          <p:cNvPr id="6" name="直線接點 5"/>
          <p:cNvCxnSpPr/>
          <p:nvPr/>
        </p:nvCxnSpPr>
        <p:spPr>
          <a:xfrm>
            <a:off x="0" y="6389066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Google Shape;355;p23"/>
          <p:cNvSpPr/>
          <p:nvPr/>
        </p:nvSpPr>
        <p:spPr>
          <a:xfrm>
            <a:off x="3560063" y="121354"/>
            <a:ext cx="8214841" cy="535167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1B617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zh-TW" altLang="zh-TW" sz="28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利用</a:t>
            </a:r>
            <a:r>
              <a:rPr lang="en-US" altLang="zh-TW" sz="28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LSTM</a:t>
            </a:r>
            <a:r>
              <a:rPr lang="zh-TW" altLang="zh-TW" sz="28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訓練</a:t>
            </a:r>
            <a:r>
              <a:rPr lang="zh-TW" altLang="en-US" sz="28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股價的預測趨勢</a:t>
            </a:r>
            <a:endParaRPr lang="zh-TW" altLang="en-US" sz="28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9" name="群組 8"/>
          <p:cNvGrpSpPr/>
          <p:nvPr/>
        </p:nvGrpSpPr>
        <p:grpSpPr>
          <a:xfrm>
            <a:off x="104931" y="121354"/>
            <a:ext cx="3455134" cy="569762"/>
            <a:chOff x="104930" y="121340"/>
            <a:chExt cx="5021705" cy="660319"/>
          </a:xfrm>
        </p:grpSpPr>
        <p:sp>
          <p:nvSpPr>
            <p:cNvPr id="10" name="綵帶 (向上) 9"/>
            <p:cNvSpPr/>
            <p:nvPr/>
          </p:nvSpPr>
          <p:spPr>
            <a:xfrm>
              <a:off x="104930" y="122092"/>
              <a:ext cx="5021705" cy="659567"/>
            </a:xfrm>
            <a:prstGeom prst="ribbon2">
              <a:avLst>
                <a:gd name="adj1" fmla="val 5303"/>
                <a:gd name="adj2" fmla="val 70628"/>
              </a:avLst>
            </a:pr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文字方塊 10"/>
            <p:cNvSpPr txBox="1"/>
            <p:nvPr/>
          </p:nvSpPr>
          <p:spPr>
            <a:xfrm>
              <a:off x="794477" y="121340"/>
              <a:ext cx="3642609" cy="6063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b="1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實</a:t>
              </a:r>
              <a:r>
                <a:rPr lang="zh-TW" altLang="en-US" sz="2800" b="1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作</a:t>
              </a:r>
              <a:r>
                <a:rPr lang="en-US" altLang="zh-TW" sz="2800" b="1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6-3</a:t>
              </a:r>
              <a:endParaRPr lang="zh-TW" altLang="en-US" sz="28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213645" y="765571"/>
            <a:ext cx="11561259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buFont typeface="Wingdings" panose="05000000000000000000" pitchFamily="2" charset="2"/>
              <a:buChar char="n"/>
            </a:pPr>
            <a:r>
              <a:rPr lang="zh-TW" altLang="en-US" sz="2400" b="1" dirty="0" smtClean="0"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在資料集</a:t>
            </a:r>
            <a:r>
              <a:rPr lang="en-US" altLang="zh-TW" sz="2400" b="1" dirty="0" smtClean="0"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\</a:t>
            </a:r>
            <a:r>
              <a:rPr lang="zh-TW" altLang="en-US" sz="2400" b="1" dirty="0" smtClean="0"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股價資料目錄內，有各公司自</a:t>
            </a:r>
            <a:r>
              <a:rPr lang="en-US" altLang="zh-TW" sz="2400" b="1" dirty="0" smtClean="0"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2009</a:t>
            </a:r>
            <a:r>
              <a:rPr lang="zh-TW" altLang="en-US" sz="2400" b="1" dirty="0" smtClean="0"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年起</a:t>
            </a:r>
            <a:r>
              <a:rPr lang="en-US" altLang="zh-TW" sz="2400" b="1" dirty="0" smtClean="0"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10</a:t>
            </a:r>
            <a:r>
              <a:rPr lang="zh-TW" altLang="en-US" sz="2400" b="1" dirty="0" smtClean="0"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年內的股價資料：</a:t>
            </a:r>
            <a:r>
              <a:rPr lang="en-US" altLang="zh-TW" sz="2400" b="1" dirty="0" smtClean="0"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/>
            </a:r>
            <a:br>
              <a:rPr lang="en-US" altLang="zh-TW" sz="2400" b="1" dirty="0" smtClean="0"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</a:br>
            <a:r>
              <a:rPr lang="zh-TW" altLang="en-US" sz="2400" b="1" dirty="0" smtClean="0"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欄位</a:t>
            </a:r>
            <a:r>
              <a:rPr lang="en-US" altLang="zh-TW" sz="2400" b="1" dirty="0" smtClean="0"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1</a:t>
            </a:r>
            <a:r>
              <a:rPr lang="zh-TW" altLang="en-US" sz="2400" b="1" dirty="0" smtClean="0"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：交易日期</a:t>
            </a:r>
            <a:r>
              <a:rPr lang="en-US" altLang="zh-TW" sz="2400" b="1" dirty="0" smtClean="0"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/>
            </a:r>
            <a:br>
              <a:rPr lang="en-US" altLang="zh-TW" sz="2400" b="1" dirty="0" smtClean="0"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</a:br>
            <a:r>
              <a:rPr lang="zh-TW" altLang="en-US" sz="2400" b="1" dirty="0" smtClean="0"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欄位</a:t>
            </a:r>
            <a:r>
              <a:rPr lang="en-US" altLang="zh-TW" sz="2400" b="1" dirty="0" smtClean="0"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2</a:t>
            </a:r>
            <a:r>
              <a:rPr lang="zh-TW" altLang="en-US" sz="2400" b="1" dirty="0" smtClean="0"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：</a:t>
            </a:r>
            <a:r>
              <a:rPr lang="zh-TW" altLang="en-US" sz="2400" b="1" dirty="0"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交易</a:t>
            </a:r>
            <a:r>
              <a:rPr lang="zh-TW" altLang="en-US" sz="2400" b="1" dirty="0" smtClean="0"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量</a:t>
            </a:r>
            <a:r>
              <a:rPr lang="en-US" altLang="zh-TW" sz="2400" b="1" dirty="0" smtClean="0"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/>
            </a:r>
            <a:br>
              <a:rPr lang="en-US" altLang="zh-TW" sz="2400" b="1" dirty="0" smtClean="0"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</a:br>
            <a:r>
              <a:rPr lang="zh-TW" altLang="en-US" sz="2400" b="1" dirty="0" smtClean="0"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欄位</a:t>
            </a:r>
            <a:r>
              <a:rPr lang="en-US" altLang="zh-TW" sz="2400" b="1" dirty="0" smtClean="0"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3</a:t>
            </a:r>
            <a:r>
              <a:rPr lang="zh-TW" altLang="en-US" sz="2400" b="1" dirty="0" smtClean="0"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：開盤價</a:t>
            </a:r>
            <a:r>
              <a:rPr lang="en-US" altLang="zh-TW" sz="2400" b="1" dirty="0" smtClean="0"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/>
            </a:r>
            <a:br>
              <a:rPr lang="en-US" altLang="zh-TW" sz="2400" b="1" dirty="0" smtClean="0"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</a:br>
            <a:r>
              <a:rPr lang="zh-TW" altLang="en-US" sz="2400" b="1" dirty="0" smtClean="0"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欄位</a:t>
            </a:r>
            <a:r>
              <a:rPr lang="en-US" altLang="zh-TW" sz="2400" b="1" dirty="0" smtClean="0"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4</a:t>
            </a:r>
            <a:r>
              <a:rPr lang="zh-TW" altLang="en-US" sz="2400" b="1" dirty="0" smtClean="0"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：</a:t>
            </a:r>
            <a:r>
              <a:rPr lang="zh-TW" altLang="en-US" sz="2400" b="1" dirty="0"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收盤</a:t>
            </a:r>
            <a:r>
              <a:rPr lang="zh-TW" altLang="en-US" sz="2400" b="1" dirty="0" smtClean="0"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價</a:t>
            </a:r>
            <a:r>
              <a:rPr lang="en-US" altLang="zh-TW" sz="2400" b="1" dirty="0" smtClean="0"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/>
            </a:r>
            <a:br>
              <a:rPr lang="en-US" altLang="zh-TW" sz="2400" b="1" dirty="0" smtClean="0"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</a:br>
            <a:r>
              <a:rPr lang="zh-TW" altLang="en-US" sz="2400" b="1" dirty="0" smtClean="0"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欄位</a:t>
            </a:r>
            <a:r>
              <a:rPr lang="en-US" altLang="zh-TW" sz="2400" b="1" dirty="0" smtClean="0"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5</a:t>
            </a:r>
            <a:r>
              <a:rPr lang="zh-TW" altLang="en-US" sz="2400" b="1" dirty="0" smtClean="0"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：盤中最高價</a:t>
            </a:r>
            <a:r>
              <a:rPr lang="en-US" altLang="zh-TW" sz="2400" b="1" dirty="0" smtClean="0"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/>
            </a:r>
            <a:br>
              <a:rPr lang="en-US" altLang="zh-TW" sz="2400" b="1" dirty="0" smtClean="0"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</a:br>
            <a:r>
              <a:rPr lang="zh-TW" altLang="en-US" sz="2400" b="1" dirty="0" smtClean="0"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欄位</a:t>
            </a:r>
            <a:r>
              <a:rPr lang="en-US" altLang="zh-TW" sz="2400" b="1" dirty="0" smtClean="0"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6</a:t>
            </a:r>
            <a:r>
              <a:rPr lang="zh-TW" altLang="en-US" sz="2400" b="1" dirty="0" smtClean="0"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：盤中最低價</a:t>
            </a:r>
            <a:r>
              <a:rPr lang="en-US" altLang="zh-TW" sz="2400" b="1" dirty="0" smtClean="0"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/>
            </a:r>
            <a:br>
              <a:rPr lang="en-US" altLang="zh-TW" sz="2400" b="1" dirty="0" smtClean="0"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</a:br>
            <a:r>
              <a:rPr lang="zh-TW" altLang="en-US" sz="2400" b="1" dirty="0" smtClean="0"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欄位</a:t>
            </a:r>
            <a:r>
              <a:rPr lang="en-US" altLang="zh-TW" sz="2400" b="1" dirty="0" smtClean="0"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7</a:t>
            </a:r>
            <a:r>
              <a:rPr lang="zh-TW" altLang="en-US" sz="2400" b="1" dirty="0" smtClean="0"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：</a:t>
            </a:r>
            <a:r>
              <a:rPr lang="zh-TW" altLang="en-US" sz="2400" b="1" dirty="0"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還原權值</a:t>
            </a:r>
            <a:r>
              <a:rPr lang="zh-TW" altLang="en-US" sz="2400" b="1" dirty="0" smtClean="0"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股價</a:t>
            </a:r>
            <a:endParaRPr lang="en-US" altLang="zh-TW" sz="2400" b="1" dirty="0">
              <a:latin typeface="Calibri" panose="020F0502020204030204" pitchFamily="34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342900" lvl="0" indent="-342900">
              <a:buFont typeface="Wingdings" panose="05000000000000000000" pitchFamily="2" charset="2"/>
              <a:buChar char="n"/>
            </a:pPr>
            <a:r>
              <a:rPr lang="zh-TW" altLang="en-US" sz="2400" b="1" dirty="0" smtClean="0"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請取前面</a:t>
            </a:r>
            <a:r>
              <a:rPr lang="en-US" altLang="zh-TW" sz="2400" b="1" dirty="0" smtClean="0"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2000</a:t>
            </a:r>
            <a:r>
              <a:rPr lang="zh-TW" altLang="en-US" sz="2400" b="1" dirty="0" smtClean="0"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筆交易資料作為訓練資料，其後做為測試資料。</a:t>
            </a:r>
            <a:endParaRPr lang="en-US" altLang="zh-TW" sz="2400" b="1" dirty="0" smtClean="0">
              <a:latin typeface="Calibri" panose="020F0502020204030204" pitchFamily="34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342900" lvl="0" indent="-342900">
              <a:buFont typeface="Wingdings" panose="05000000000000000000" pitchFamily="2" charset="2"/>
              <a:buChar char="n"/>
            </a:pPr>
            <a:r>
              <a:rPr lang="zh-TW" altLang="zh-TW" sz="2400" b="1" dirty="0" smtClean="0"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搭建一個</a:t>
            </a:r>
            <a:r>
              <a:rPr lang="en-US" altLang="zh-TW" sz="2400" b="1" dirty="0" smtClean="0"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LSTM</a:t>
            </a:r>
            <a:r>
              <a:rPr lang="zh-TW" altLang="zh-TW" sz="2400" b="1" dirty="0" smtClean="0"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神經網路：</a:t>
            </a:r>
            <a:r>
              <a:rPr lang="en-US" altLang="zh-TW" sz="2400" b="1" dirty="0"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/>
            </a:r>
            <a:br>
              <a:rPr lang="en-US" altLang="zh-TW" sz="2400" b="1" dirty="0"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</a:br>
            <a:r>
              <a:rPr lang="zh-TW" altLang="en-US" sz="2400" b="1" dirty="0" smtClean="0"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時序為</a:t>
            </a:r>
            <a:r>
              <a:rPr lang="en-US" altLang="zh-TW" sz="2400" b="1" dirty="0" smtClean="0"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20</a:t>
            </a:r>
            <a:r>
              <a:rPr lang="zh-TW" altLang="en-US" sz="2400" b="1" dirty="0" smtClean="0"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天</a:t>
            </a:r>
            <a:r>
              <a:rPr lang="en-US" altLang="zh-TW" sz="2400" b="1" dirty="0"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/>
            </a:r>
            <a:br>
              <a:rPr lang="en-US" altLang="zh-TW" sz="2400" b="1" dirty="0"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</a:br>
            <a:r>
              <a:rPr lang="zh-TW" altLang="zh-TW" sz="2400" b="1" dirty="0" smtClean="0"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輸入</a:t>
            </a:r>
            <a:r>
              <a:rPr lang="zh-TW" altLang="zh-TW" sz="2400" b="1" dirty="0"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層的</a:t>
            </a:r>
            <a:r>
              <a:rPr lang="zh-TW" altLang="zh-TW" sz="2400" b="1" dirty="0" smtClean="0"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節點</a:t>
            </a:r>
            <a:r>
              <a:rPr lang="zh-TW" altLang="en-US" sz="2400" b="1" dirty="0" smtClean="0"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為</a:t>
            </a:r>
            <a:r>
              <a:rPr lang="en-US" altLang="zh-TW" sz="2400" b="1" dirty="0" smtClean="0"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6</a:t>
            </a:r>
            <a:r>
              <a:rPr lang="zh-TW" altLang="en-US" sz="2400" b="1" dirty="0" smtClean="0"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個，即欄位</a:t>
            </a:r>
            <a:r>
              <a:rPr lang="en-US" altLang="zh-TW" sz="2400" b="1" dirty="0" smtClean="0"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2~7</a:t>
            </a:r>
            <a:r>
              <a:rPr lang="zh-TW" altLang="en-US" sz="2400" b="1" dirty="0" smtClean="0"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為特徵資料</a:t>
            </a:r>
            <a:r>
              <a:rPr lang="en-US" altLang="zh-TW" sz="2400" b="1" dirty="0" smtClean="0"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/>
            </a:r>
            <a:br>
              <a:rPr lang="en-US" altLang="zh-TW" sz="2400" b="1" dirty="0" smtClean="0"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</a:br>
            <a:r>
              <a:rPr lang="zh-TW" altLang="zh-TW" sz="2400" b="1" dirty="0" smtClean="0"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隱藏</a:t>
            </a:r>
            <a:r>
              <a:rPr lang="zh-TW" altLang="zh-TW" sz="2400" b="1" dirty="0"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層</a:t>
            </a:r>
            <a:r>
              <a:rPr lang="zh-TW" altLang="zh-TW" sz="2400" b="1" dirty="0" smtClean="0"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有</a:t>
            </a:r>
            <a:r>
              <a:rPr lang="en-US" altLang="zh-TW" sz="2400" b="1" dirty="0" smtClean="0"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512</a:t>
            </a:r>
            <a:r>
              <a:rPr lang="zh-TW" altLang="zh-TW" sz="2400" b="1" dirty="0" smtClean="0"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個節點</a:t>
            </a:r>
            <a:r>
              <a:rPr lang="en-US" altLang="zh-TW" sz="2400" b="1" dirty="0" smtClean="0"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/>
            </a:r>
            <a:br>
              <a:rPr lang="en-US" altLang="zh-TW" sz="2400" b="1" dirty="0" smtClean="0"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</a:br>
            <a:r>
              <a:rPr lang="zh-TW" altLang="zh-TW" sz="2400" b="1" dirty="0" smtClean="0"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輸出</a:t>
            </a:r>
            <a:r>
              <a:rPr lang="zh-TW" altLang="zh-TW" sz="2400" b="1" dirty="0"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層有</a:t>
            </a:r>
            <a:r>
              <a:rPr lang="en-US" altLang="zh-TW" sz="2400" b="1" dirty="0"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1</a:t>
            </a:r>
            <a:r>
              <a:rPr lang="zh-TW" altLang="zh-TW" sz="2400" b="1" dirty="0"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個</a:t>
            </a:r>
            <a:r>
              <a:rPr lang="zh-TW" altLang="zh-TW" sz="2400" b="1" dirty="0" smtClean="0"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節點</a:t>
            </a:r>
            <a:r>
              <a:rPr lang="zh-TW" altLang="en-US" sz="2400" b="1" dirty="0" smtClean="0"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，</a:t>
            </a:r>
            <a:r>
              <a:rPr lang="zh-TW" altLang="en-US" sz="2400" b="1" dirty="0"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即預測</a:t>
            </a:r>
            <a:r>
              <a:rPr lang="zh-TW" altLang="en-US" sz="2400" b="1" dirty="0" smtClean="0"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第</a:t>
            </a:r>
            <a:r>
              <a:rPr lang="en-US" altLang="zh-TW" sz="2400" b="1" dirty="0" smtClean="0"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21</a:t>
            </a:r>
            <a:r>
              <a:rPr lang="zh-TW" altLang="en-US" sz="2400" b="1" smtClean="0"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的</a:t>
            </a:r>
            <a:r>
              <a:rPr lang="zh-TW" altLang="en-US" sz="2400" b="1"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收</a:t>
            </a:r>
            <a:r>
              <a:rPr lang="zh-TW" altLang="en-US" sz="2400" b="1" smtClean="0"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盤</a:t>
            </a:r>
            <a:r>
              <a:rPr lang="zh-TW" altLang="en-US" sz="2400" b="1" dirty="0" smtClean="0"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價</a:t>
            </a:r>
            <a:endParaRPr lang="zh-TW" altLang="zh-TW" sz="2400" dirty="0"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342900" lvl="0" indent="-342900">
              <a:buFont typeface="Wingdings" panose="05000000000000000000" pitchFamily="2" charset="2"/>
              <a:buChar char="n"/>
            </a:pPr>
            <a:r>
              <a:rPr lang="zh-TW" altLang="zh-TW" sz="2400" b="1" dirty="0" smtClean="0"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以</a:t>
            </a:r>
            <a:r>
              <a:rPr lang="zh-TW" altLang="en-US" sz="2400" b="1" dirty="0" smtClean="0"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測試</a:t>
            </a:r>
            <a:r>
              <a:rPr lang="zh-TW" altLang="zh-TW" sz="2400" b="1" dirty="0" smtClean="0"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資料</a:t>
            </a:r>
            <a:r>
              <a:rPr lang="zh-TW" altLang="zh-TW" sz="2400" b="1" dirty="0"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集測試訓練完成的模型，其</a:t>
            </a:r>
            <a:r>
              <a:rPr lang="zh-TW" altLang="zh-TW" sz="2400" b="1" dirty="0" smtClean="0"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準確度。</a:t>
            </a:r>
            <a:endParaRPr lang="zh-TW" altLang="zh-TW" sz="24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1101" y="1222079"/>
            <a:ext cx="5165467" cy="2355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828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4"/>
          <p:cNvPicPr preferRelativeResize="0"/>
          <p:nvPr/>
        </p:nvPicPr>
        <p:blipFill rotWithShape="1">
          <a:blip r:embed="rId3">
            <a:alphaModFix/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3232449" y="645084"/>
            <a:ext cx="7142039" cy="5332092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4"/>
          <p:cNvSpPr/>
          <p:nvPr/>
        </p:nvSpPr>
        <p:spPr>
          <a:xfrm>
            <a:off x="3510844" y="982128"/>
            <a:ext cx="6558845" cy="3285066"/>
          </a:xfrm>
          <a:prstGeom prst="rect">
            <a:avLst/>
          </a:prstGeom>
          <a:solidFill>
            <a:srgbClr val="B0DEEE"/>
          </a:solidFill>
          <a:ln w="12700" cap="flat" cmpd="sng">
            <a:solidFill>
              <a:srgbClr val="1B617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zh-TW" altLang="en-US" sz="6000" b="1" dirty="0" smtClean="0">
                <a:solidFill>
                  <a:schemeClr val="accent6">
                    <a:lumMod val="90000"/>
                    <a:lumOff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自然語言處理（</a:t>
            </a:r>
            <a:r>
              <a:rPr lang="en-US" altLang="zh-TW" sz="6000" b="1" dirty="0" smtClean="0">
                <a:solidFill>
                  <a:schemeClr val="accent6">
                    <a:lumMod val="90000"/>
                    <a:lumOff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NLP</a:t>
            </a:r>
            <a:r>
              <a:rPr lang="zh-TW" altLang="en-US" sz="6000" b="1" dirty="0" smtClean="0">
                <a:solidFill>
                  <a:schemeClr val="accent6">
                    <a:lumMod val="90000"/>
                    <a:lumOff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  <a:endParaRPr lang="zh-TW" altLang="en-US" sz="6000" b="1" dirty="0">
              <a:solidFill>
                <a:schemeClr val="accent6">
                  <a:lumMod val="90000"/>
                  <a:lumOff val="1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87" name="Google Shape;187;p4"/>
          <p:cNvSpPr/>
          <p:nvPr/>
        </p:nvSpPr>
        <p:spPr>
          <a:xfrm>
            <a:off x="252812" y="2163394"/>
            <a:ext cx="3772522" cy="3772522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rgbClr val="1B617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8" name="Google Shape;188;p4"/>
          <p:cNvSpPr txBox="1"/>
          <p:nvPr/>
        </p:nvSpPr>
        <p:spPr>
          <a:xfrm>
            <a:off x="108651" y="3326379"/>
            <a:ext cx="2818999" cy="163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0000" b="1" dirty="0" smtClean="0">
                <a:solidFill>
                  <a:srgbClr val="B0DEEE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單元</a:t>
            </a:r>
            <a:endParaRPr sz="10000" b="1" dirty="0">
              <a:solidFill>
                <a:srgbClr val="B0DEEE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89" name="Google Shape;189;p4"/>
          <p:cNvSpPr txBox="1"/>
          <p:nvPr/>
        </p:nvSpPr>
        <p:spPr>
          <a:xfrm>
            <a:off x="2679272" y="2849326"/>
            <a:ext cx="831572" cy="24006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0" dirty="0" smtClean="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4</a:t>
            </a:r>
            <a:endParaRPr sz="15000" dirty="0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91" name="Google Shape;191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155289" y="1698180"/>
            <a:ext cx="3036711" cy="5133987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313;p18"/>
          <p:cNvSpPr txBox="1"/>
          <p:nvPr/>
        </p:nvSpPr>
        <p:spPr>
          <a:xfrm>
            <a:off x="0" y="6389066"/>
            <a:ext cx="3872827" cy="40011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 b="1" dirty="0">
                <a:solidFill>
                  <a:srgbClr val="0070C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高雄女中新興科技區域推廣中心</a:t>
            </a:r>
            <a:endParaRPr sz="2000" dirty="0">
              <a:solidFill>
                <a:srgbClr val="0070C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3596087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/>
          <p:cNvSpPr txBox="1"/>
          <p:nvPr/>
        </p:nvSpPr>
        <p:spPr>
          <a:xfrm>
            <a:off x="0" y="6389066"/>
            <a:ext cx="3872827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高雄女中新興科技區域推廣中心</a:t>
            </a:r>
            <a:endParaRPr lang="zh-TW" altLang="en-US" sz="2000" dirty="0">
              <a:solidFill>
                <a:srgbClr val="0070C0"/>
              </a:solidFill>
            </a:endParaRPr>
          </a:p>
        </p:txBody>
      </p:sp>
      <p:cxnSp>
        <p:nvCxnSpPr>
          <p:cNvPr id="6" name="直線接點 5"/>
          <p:cNvCxnSpPr/>
          <p:nvPr/>
        </p:nvCxnSpPr>
        <p:spPr>
          <a:xfrm>
            <a:off x="0" y="6389066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4215" name="Picture 7" descr="語言學家會把這樣子的斷詞標注清楚，供電腦進行機器學習。經過不同語句的大量標注，電腦最後會自己學會利用「才能」的上下文做判斷。圖│馬偉雲說明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199" y="3067621"/>
            <a:ext cx="10659878" cy="2655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oogle Shape;362;p102"/>
          <p:cNvGrpSpPr/>
          <p:nvPr/>
        </p:nvGrpSpPr>
        <p:grpSpPr>
          <a:xfrm>
            <a:off x="2932463" y="122835"/>
            <a:ext cx="6283511" cy="560398"/>
            <a:chOff x="104932" y="122092"/>
            <a:chExt cx="3934334" cy="659567"/>
          </a:xfrm>
        </p:grpSpPr>
        <p:sp>
          <p:nvSpPr>
            <p:cNvPr id="9" name="Google Shape;363;p102"/>
            <p:cNvSpPr/>
            <p:nvPr/>
          </p:nvSpPr>
          <p:spPr>
            <a:xfrm>
              <a:off x="104932" y="122092"/>
              <a:ext cx="3934334" cy="659567"/>
            </a:xfrm>
            <a:prstGeom prst="ribbon2">
              <a:avLst>
                <a:gd name="adj1" fmla="val 5303"/>
                <a:gd name="adj2" fmla="val 70628"/>
              </a:avLst>
            </a:prstGeom>
            <a:gradFill>
              <a:gsLst>
                <a:gs pos="0">
                  <a:srgbClr val="0F4F65"/>
                </a:gs>
                <a:gs pos="50000">
                  <a:srgbClr val="167493"/>
                </a:gs>
                <a:gs pos="100000">
                  <a:srgbClr val="1C8AB0"/>
                </a:gs>
              </a:gsLst>
              <a:path path="circle">
                <a:fillToRect l="50000" t="50000" r="50000" b="50000"/>
              </a:path>
              <a:tileRect/>
            </a:gradFill>
            <a:ln w="25400" cap="flat" cmpd="sng">
              <a:solidFill>
                <a:srgbClr val="1B617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364;p102"/>
            <p:cNvSpPr txBox="1"/>
            <p:nvPr/>
          </p:nvSpPr>
          <p:spPr>
            <a:xfrm>
              <a:off x="779488" y="195580"/>
              <a:ext cx="2687238" cy="5433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lvl="0" algn="ctr"/>
              <a:r>
                <a:rPr lang="zh-TW" altLang="en-US" sz="2400" b="1" dirty="0">
                  <a:solidFill>
                    <a:schemeClr val="bg1"/>
                  </a:solidFill>
                  <a:ea typeface="Microsoft JhengHei"/>
                </a:rPr>
                <a:t>自然語言</a:t>
              </a:r>
              <a:r>
                <a:rPr lang="zh-TW" altLang="en-US" sz="2400" b="1" dirty="0" smtClean="0">
                  <a:solidFill>
                    <a:schemeClr val="bg1"/>
                  </a:solidFill>
                  <a:ea typeface="Microsoft JhengHei"/>
                </a:rPr>
                <a:t>與</a:t>
              </a:r>
              <a:r>
                <a:rPr lang="zh-TW" altLang="en-US" sz="2400" b="1" dirty="0">
                  <a:solidFill>
                    <a:schemeClr val="bg1"/>
                  </a:solidFill>
                  <a:ea typeface="Microsoft JhengHei"/>
                </a:rPr>
                <a:t>其</a:t>
              </a:r>
              <a:r>
                <a:rPr lang="zh-TW" altLang="en-US" sz="2400" b="1" dirty="0" smtClean="0">
                  <a:solidFill>
                    <a:schemeClr val="bg1"/>
                  </a:solidFill>
                  <a:ea typeface="Microsoft JhengHei"/>
                </a:rPr>
                <a:t>特性</a:t>
              </a:r>
              <a:endParaRPr lang="zh-TW" altLang="en-US" sz="2400" b="1" i="0" u="none" strike="noStrike" cap="none" dirty="0">
                <a:solidFill>
                  <a:schemeClr val="bg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444200" y="831892"/>
            <a:ext cx="1142296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buFont typeface="Wingdings" panose="05000000000000000000" pitchFamily="2" charset="2"/>
              <a:buChar char="n"/>
            </a:pPr>
            <a:r>
              <a:rPr lang="zh-TW" altLang="en-US" sz="2400" b="1" dirty="0" smtClean="0">
                <a:solidFill>
                  <a:srgbClr val="303233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Helvetica" panose="020B0604020202020204" pitchFamily="34" charset="0"/>
              </a:rPr>
              <a:t>何謂自然語言：</a:t>
            </a:r>
            <a:r>
              <a:rPr lang="zh-TW" altLang="en-US" sz="2400" b="1" dirty="0" smtClean="0"/>
              <a:t>自然</a:t>
            </a:r>
            <a:r>
              <a:rPr lang="zh-TW" altLang="en-US" sz="2400" b="1" dirty="0"/>
              <a:t>演化而成的語言，基本上人類所使用的語言都算是自然語言</a:t>
            </a:r>
            <a:r>
              <a:rPr lang="en-US" altLang="zh-TW" sz="2400" b="1" dirty="0"/>
              <a:t>(</a:t>
            </a:r>
            <a:r>
              <a:rPr lang="zh-TW" altLang="en-US" sz="2400" b="1" dirty="0"/>
              <a:t>中文，英文，韓文，法文，手語等</a:t>
            </a:r>
            <a:r>
              <a:rPr lang="en-US" altLang="zh-TW" sz="2400" b="1" dirty="0"/>
              <a:t>)</a:t>
            </a:r>
            <a:r>
              <a:rPr lang="zh-TW" altLang="en-US" sz="2400" b="1" dirty="0" smtClean="0"/>
              <a:t>。</a:t>
            </a:r>
            <a:endParaRPr lang="en-US" altLang="zh-TW" sz="2400" b="1" dirty="0" smtClean="0"/>
          </a:p>
          <a:p>
            <a:pPr marL="342900" lvl="0" indent="-342900">
              <a:buFont typeface="Wingdings" panose="05000000000000000000" pitchFamily="2" charset="2"/>
              <a:buChar char="n"/>
            </a:pPr>
            <a:r>
              <a:rPr lang="zh-TW" altLang="en-US" sz="2400" b="1" dirty="0"/>
              <a:t>自然語言的特性</a:t>
            </a:r>
            <a:r>
              <a:rPr lang="zh-TW" altLang="en-US" sz="2400" b="1" dirty="0" smtClean="0"/>
              <a:t>：</a:t>
            </a:r>
            <a:endParaRPr lang="en-US" altLang="zh-TW" sz="2400" b="1" dirty="0" smtClean="0"/>
          </a:p>
          <a:p>
            <a:pPr marL="342900" lvl="8" indent="-342900">
              <a:buFont typeface="Wingdings" panose="05000000000000000000" pitchFamily="2" charset="2"/>
              <a:buChar char="n"/>
            </a:pPr>
            <a:endParaRPr lang="en-US" altLang="zh-TW" sz="2400" b="1" dirty="0" smtClean="0"/>
          </a:p>
        </p:txBody>
      </p:sp>
      <p:sp>
        <p:nvSpPr>
          <p:cNvPr id="3" name="矩形 2"/>
          <p:cNvSpPr/>
          <p:nvPr/>
        </p:nvSpPr>
        <p:spPr>
          <a:xfrm>
            <a:off x="784807" y="1988314"/>
            <a:ext cx="1074175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7" indent="-342900">
              <a:buFont typeface="Wingdings" panose="05000000000000000000" pitchFamily="2" charset="2"/>
              <a:buChar char="p"/>
            </a:pPr>
            <a:r>
              <a:rPr lang="zh-TW" altLang="zh-TW" sz="2400" b="1" dirty="0">
                <a:solidFill>
                  <a:srgbClr val="303233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Helvetica" panose="020B0604020202020204" pitchFamily="34" charset="0"/>
              </a:rPr>
              <a:t>人類的語言具高度曖昧性，一句話可能有多重的意思或隱喻</a:t>
            </a:r>
            <a:r>
              <a:rPr lang="zh-TW" altLang="zh-TW" sz="2400" b="1" dirty="0"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。</a:t>
            </a:r>
            <a:endParaRPr lang="zh-TW" altLang="zh-TW" sz="2400" dirty="0"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342900" lvl="6" indent="-342900">
              <a:buFont typeface="Wingdings" panose="05000000000000000000" pitchFamily="2" charset="2"/>
              <a:buChar char="p"/>
            </a:pPr>
            <a:r>
              <a:rPr lang="zh-TW" altLang="zh-TW" sz="2400" b="1" dirty="0">
                <a:solidFill>
                  <a:srgbClr val="303233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Helvetica" panose="020B0604020202020204" pitchFamily="34" charset="0"/>
              </a:rPr>
              <a:t>一段文字中不同的停頓點，停頓點不同，對文字的理解也不同。</a:t>
            </a:r>
            <a:endParaRPr lang="zh-TW" altLang="zh-TW" sz="2400" dirty="0"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342900" lvl="6" indent="-342900">
              <a:buFont typeface="Wingdings" panose="05000000000000000000" pitchFamily="2" charset="2"/>
              <a:buChar char="p"/>
            </a:pPr>
            <a:r>
              <a:rPr lang="zh-TW" altLang="zh-TW" sz="2400" b="1" dirty="0">
                <a:solidFill>
                  <a:srgbClr val="303233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Helvetica" panose="020B0604020202020204" pitchFamily="34" charset="0"/>
              </a:rPr>
              <a:t>人們不斷創造新詞，語言學家越來越難建立規則</a:t>
            </a:r>
            <a:r>
              <a:rPr lang="en-US" altLang="zh-TW" sz="2400" b="1" dirty="0">
                <a:solidFill>
                  <a:srgbClr val="303233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Helvetica" panose="020B0604020202020204" pitchFamily="34" charset="0"/>
              </a:rPr>
              <a:t>(</a:t>
            </a:r>
            <a:r>
              <a:rPr lang="zh-TW" altLang="zh-TW" sz="2400" b="1" dirty="0">
                <a:solidFill>
                  <a:srgbClr val="303233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Helvetica" panose="020B0604020202020204" pitchFamily="34" charset="0"/>
              </a:rPr>
              <a:t>文法及語意學</a:t>
            </a:r>
            <a:r>
              <a:rPr lang="en-US" altLang="zh-TW" sz="2400" b="1" dirty="0">
                <a:solidFill>
                  <a:srgbClr val="303233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Helvetica" panose="020B0604020202020204" pitchFamily="34" charset="0"/>
              </a:rPr>
              <a:t>)</a:t>
            </a:r>
            <a:r>
              <a:rPr lang="zh-TW" altLang="zh-TW" sz="2400" b="1" dirty="0">
                <a:solidFill>
                  <a:srgbClr val="303233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Helvetica" panose="020B0604020202020204" pitchFamily="34" charset="0"/>
              </a:rPr>
              <a:t>來規範語文。</a:t>
            </a:r>
            <a:endParaRPr lang="zh-TW" altLang="zh-TW" sz="2400" dirty="0"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0032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/>
          <p:cNvSpPr txBox="1"/>
          <p:nvPr/>
        </p:nvSpPr>
        <p:spPr>
          <a:xfrm>
            <a:off x="0" y="6389066"/>
            <a:ext cx="3872827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高雄女中新興科技區域推廣中心</a:t>
            </a:r>
            <a:endParaRPr lang="zh-TW" altLang="en-US" sz="2000" dirty="0">
              <a:solidFill>
                <a:srgbClr val="0070C0"/>
              </a:solidFill>
            </a:endParaRPr>
          </a:p>
        </p:txBody>
      </p:sp>
      <p:cxnSp>
        <p:nvCxnSpPr>
          <p:cNvPr id="6" name="直線接點 5"/>
          <p:cNvCxnSpPr/>
          <p:nvPr/>
        </p:nvCxnSpPr>
        <p:spPr>
          <a:xfrm>
            <a:off x="0" y="6389066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oogle Shape;362;p102"/>
          <p:cNvGrpSpPr/>
          <p:nvPr/>
        </p:nvGrpSpPr>
        <p:grpSpPr>
          <a:xfrm>
            <a:off x="2932463" y="122835"/>
            <a:ext cx="6283511" cy="560398"/>
            <a:chOff x="104932" y="122092"/>
            <a:chExt cx="3934334" cy="659567"/>
          </a:xfrm>
        </p:grpSpPr>
        <p:sp>
          <p:nvSpPr>
            <p:cNvPr id="9" name="Google Shape;363;p102"/>
            <p:cNvSpPr/>
            <p:nvPr/>
          </p:nvSpPr>
          <p:spPr>
            <a:xfrm>
              <a:off x="104932" y="122092"/>
              <a:ext cx="3934334" cy="659567"/>
            </a:xfrm>
            <a:prstGeom prst="ribbon2">
              <a:avLst>
                <a:gd name="adj1" fmla="val 5303"/>
                <a:gd name="adj2" fmla="val 70628"/>
              </a:avLst>
            </a:prstGeom>
            <a:gradFill>
              <a:gsLst>
                <a:gs pos="0">
                  <a:srgbClr val="0F4F65"/>
                </a:gs>
                <a:gs pos="50000">
                  <a:srgbClr val="167493"/>
                </a:gs>
                <a:gs pos="100000">
                  <a:srgbClr val="1C8AB0"/>
                </a:gs>
              </a:gsLst>
              <a:path path="circle">
                <a:fillToRect l="50000" t="50000" r="50000" b="50000"/>
              </a:path>
              <a:tileRect/>
            </a:gradFill>
            <a:ln w="25400" cap="flat" cmpd="sng">
              <a:solidFill>
                <a:srgbClr val="1B617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364;p102"/>
            <p:cNvSpPr txBox="1"/>
            <p:nvPr/>
          </p:nvSpPr>
          <p:spPr>
            <a:xfrm>
              <a:off x="779488" y="195580"/>
              <a:ext cx="2687238" cy="5433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lvl="0" algn="ctr"/>
              <a:r>
                <a:rPr lang="zh-TW" altLang="en-US" sz="2400" b="1" dirty="0" smtClean="0">
                  <a:solidFill>
                    <a:schemeClr val="bg1"/>
                  </a:solidFill>
                  <a:ea typeface="Microsoft JhengHei"/>
                </a:rPr>
                <a:t>自然語言處理</a:t>
              </a:r>
              <a:r>
                <a:rPr lang="en-US" altLang="zh-TW" sz="2400" b="1" dirty="0" smtClean="0">
                  <a:solidFill>
                    <a:schemeClr val="bg1"/>
                  </a:solidFill>
                  <a:ea typeface="Microsoft JhengHei"/>
                </a:rPr>
                <a:t>NLP</a:t>
              </a:r>
              <a:endParaRPr lang="zh-TW" altLang="en-US" sz="2400" b="1" i="0" u="none" strike="noStrike" cap="none" dirty="0">
                <a:solidFill>
                  <a:schemeClr val="bg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362735" y="840571"/>
            <a:ext cx="11422966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buFont typeface="Wingdings" panose="05000000000000000000" pitchFamily="2" charset="2"/>
              <a:buChar char="n"/>
            </a:pPr>
            <a:r>
              <a:rPr lang="zh-TW" altLang="zh-TW" sz="2400" b="1" dirty="0"/>
              <a:t>自然語言的處理 </a:t>
            </a:r>
            <a:r>
              <a:rPr lang="en-US" altLang="zh-TW" sz="2400" b="1" dirty="0"/>
              <a:t>(NLP Natural Language Processing</a:t>
            </a:r>
            <a:r>
              <a:rPr lang="en-US" altLang="zh-TW" sz="2400" b="1" dirty="0" smtClean="0"/>
              <a:t>)</a:t>
            </a:r>
            <a:r>
              <a:rPr lang="zh-TW" altLang="en-US" sz="2400" b="1" dirty="0" smtClean="0"/>
              <a:t>：</a:t>
            </a:r>
            <a:r>
              <a:rPr lang="zh-TW" altLang="en-US" sz="2400" b="1" dirty="0"/>
              <a:t>專注在如何讓計算機處理並分析大量（人類的）自然語言數據</a:t>
            </a:r>
            <a:r>
              <a:rPr lang="zh-TW" altLang="en-US" sz="2400" b="1" dirty="0" smtClean="0"/>
              <a:t>。</a:t>
            </a:r>
            <a:endParaRPr lang="en-US" altLang="zh-TW" sz="2400" b="1" dirty="0" smtClean="0"/>
          </a:p>
          <a:p>
            <a:pPr marL="342900" lvl="0" indent="-342900">
              <a:buFont typeface="Wingdings" panose="05000000000000000000" pitchFamily="2" charset="2"/>
              <a:buChar char="n"/>
            </a:pPr>
            <a:endParaRPr lang="en-US" altLang="zh-TW" sz="2400" b="1" dirty="0"/>
          </a:p>
          <a:p>
            <a:pPr marL="342900" lvl="0" indent="-342900">
              <a:buFont typeface="Wingdings" panose="05000000000000000000" pitchFamily="2" charset="2"/>
              <a:buChar char="n"/>
            </a:pPr>
            <a:endParaRPr lang="en-US" altLang="zh-TW" sz="2400" b="1" dirty="0"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342900" lvl="0" indent="-342900">
              <a:buFont typeface="Wingdings" panose="05000000000000000000" pitchFamily="2" charset="2"/>
              <a:buChar char="n"/>
            </a:pPr>
            <a:endParaRPr lang="en-US" altLang="zh-TW" sz="2400" b="1" dirty="0" smtClean="0"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342900" lvl="0" indent="-342900">
              <a:buFont typeface="Wingdings" panose="05000000000000000000" pitchFamily="2" charset="2"/>
              <a:buChar char="n"/>
            </a:pPr>
            <a:endParaRPr lang="zh-TW" altLang="zh-TW" sz="2400" b="1" dirty="0" smtClean="0"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342900" lvl="0" indent="-342900">
              <a:buFont typeface="Wingdings" panose="05000000000000000000" pitchFamily="2" charset="2"/>
              <a:buChar char="n"/>
            </a:pPr>
            <a:r>
              <a:rPr lang="en-US" altLang="zh-TW" sz="2400" b="1" dirty="0" smtClean="0"/>
              <a:t>NLP </a:t>
            </a:r>
            <a:r>
              <a:rPr lang="zh-TW" altLang="en-US" sz="2400" b="1" dirty="0" smtClean="0"/>
              <a:t>常見的</a:t>
            </a:r>
            <a:r>
              <a:rPr lang="zh-TW" altLang="en-US" sz="2400" b="1" dirty="0"/>
              <a:t>研究主題</a:t>
            </a:r>
            <a:r>
              <a:rPr lang="zh-TW" altLang="en-US" sz="2400" b="1" dirty="0" smtClean="0"/>
              <a:t>：</a:t>
            </a:r>
            <a:endParaRPr lang="en-US" altLang="zh-TW" sz="2400" b="1" dirty="0" smtClean="0"/>
          </a:p>
        </p:txBody>
      </p:sp>
      <p:sp>
        <p:nvSpPr>
          <p:cNvPr id="3" name="矩形 2"/>
          <p:cNvSpPr/>
          <p:nvPr/>
        </p:nvSpPr>
        <p:spPr>
          <a:xfrm>
            <a:off x="712763" y="3887559"/>
            <a:ext cx="6096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lvl="2" indent="-342900">
              <a:buFont typeface="Wingdings" panose="05000000000000000000" pitchFamily="2" charset="2"/>
              <a:buChar char="p"/>
            </a:pPr>
            <a:r>
              <a:rPr lang="zh-TW" altLang="en-US" sz="2400" b="1" dirty="0" smtClean="0"/>
              <a:t>語音</a:t>
            </a:r>
            <a:r>
              <a:rPr lang="zh-TW" altLang="en-US" sz="2400" b="1" dirty="0"/>
              <a:t>辨識</a:t>
            </a:r>
            <a:endParaRPr lang="en-US" altLang="zh-TW" sz="2400" b="1" dirty="0"/>
          </a:p>
          <a:p>
            <a:pPr marL="342900" lvl="2" indent="-342900">
              <a:buFont typeface="Wingdings" panose="05000000000000000000" pitchFamily="2" charset="2"/>
              <a:buChar char="p"/>
            </a:pPr>
            <a:r>
              <a:rPr lang="zh-TW" altLang="en-US" sz="2400" b="1" dirty="0" smtClean="0"/>
              <a:t>自然語言</a:t>
            </a:r>
            <a:r>
              <a:rPr lang="zh-TW" altLang="en-US" sz="2400" b="1" dirty="0"/>
              <a:t>理解</a:t>
            </a:r>
            <a:endParaRPr lang="en-US" altLang="zh-TW" sz="2400" b="1" dirty="0"/>
          </a:p>
          <a:p>
            <a:pPr marL="342900" lvl="2" indent="-342900">
              <a:buFont typeface="Wingdings" panose="05000000000000000000" pitchFamily="2" charset="2"/>
              <a:buChar char="p"/>
            </a:pPr>
            <a:r>
              <a:rPr lang="zh-TW" altLang="en-US" sz="2400" b="1" dirty="0" smtClean="0"/>
              <a:t>機器翻譯</a:t>
            </a:r>
            <a:endParaRPr lang="en-US" altLang="zh-TW" sz="2400" b="1" dirty="0"/>
          </a:p>
          <a:p>
            <a:pPr marL="342900" lvl="2" indent="-342900">
              <a:buFont typeface="Wingdings" panose="05000000000000000000" pitchFamily="2" charset="2"/>
              <a:buChar char="p"/>
            </a:pPr>
            <a:r>
              <a:rPr lang="zh-TW" altLang="en-US" sz="2400" b="1" dirty="0" smtClean="0"/>
              <a:t>自然語言</a:t>
            </a:r>
            <a:r>
              <a:rPr lang="zh-TW" altLang="en-US" sz="2400" b="1" dirty="0"/>
              <a:t>的生成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28019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/>
          <p:cNvSpPr txBox="1"/>
          <p:nvPr/>
        </p:nvSpPr>
        <p:spPr>
          <a:xfrm>
            <a:off x="0" y="6389066"/>
            <a:ext cx="3872827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高雄女中新興科技區域推廣中心</a:t>
            </a:r>
            <a:endParaRPr lang="zh-TW" altLang="en-US" sz="2000" dirty="0">
              <a:solidFill>
                <a:srgbClr val="0070C0"/>
              </a:solidFill>
            </a:endParaRPr>
          </a:p>
        </p:txBody>
      </p:sp>
      <p:graphicFrame>
        <p:nvGraphicFramePr>
          <p:cNvPr id="4" name="物件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56620620"/>
              </p:ext>
            </p:extLst>
          </p:nvPr>
        </p:nvGraphicFramePr>
        <p:xfrm>
          <a:off x="495691" y="956433"/>
          <a:ext cx="10947400" cy="26871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985" name="文件" r:id="rId3" imgW="11110349" imgH="2575434" progId="Word.Document.12">
                  <p:embed/>
                </p:oleObj>
              </mc:Choice>
              <mc:Fallback>
                <p:oleObj name="文件" r:id="rId3" imgW="11110349" imgH="2575434" progId="Word.Document.12">
                  <p:embed/>
                  <p:pic>
                    <p:nvPicPr>
                      <p:cNvPr id="4" name="物件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95691" y="956433"/>
                        <a:ext cx="10947400" cy="268710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" name="直線接點 5"/>
          <p:cNvCxnSpPr/>
          <p:nvPr/>
        </p:nvCxnSpPr>
        <p:spPr>
          <a:xfrm>
            <a:off x="0" y="6389066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oogle Shape;362;p102"/>
          <p:cNvGrpSpPr/>
          <p:nvPr/>
        </p:nvGrpSpPr>
        <p:grpSpPr>
          <a:xfrm>
            <a:off x="2932463" y="122835"/>
            <a:ext cx="6283511" cy="560398"/>
            <a:chOff x="104932" y="122092"/>
            <a:chExt cx="3934334" cy="659567"/>
          </a:xfrm>
        </p:grpSpPr>
        <p:sp>
          <p:nvSpPr>
            <p:cNvPr id="9" name="Google Shape;363;p102"/>
            <p:cNvSpPr/>
            <p:nvPr/>
          </p:nvSpPr>
          <p:spPr>
            <a:xfrm>
              <a:off x="104932" y="122092"/>
              <a:ext cx="3934334" cy="659567"/>
            </a:xfrm>
            <a:prstGeom prst="ribbon2">
              <a:avLst>
                <a:gd name="adj1" fmla="val 5303"/>
                <a:gd name="adj2" fmla="val 70628"/>
              </a:avLst>
            </a:prstGeom>
            <a:gradFill>
              <a:gsLst>
                <a:gs pos="0">
                  <a:srgbClr val="0F4F65"/>
                </a:gs>
                <a:gs pos="50000">
                  <a:srgbClr val="167493"/>
                </a:gs>
                <a:gs pos="100000">
                  <a:srgbClr val="1C8AB0"/>
                </a:gs>
              </a:gsLst>
              <a:path path="circle">
                <a:fillToRect l="50000" t="50000" r="50000" b="50000"/>
              </a:path>
              <a:tileRect/>
            </a:gradFill>
            <a:ln w="25400" cap="flat" cmpd="sng">
              <a:solidFill>
                <a:srgbClr val="1B617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364;p102"/>
            <p:cNvSpPr txBox="1"/>
            <p:nvPr/>
          </p:nvSpPr>
          <p:spPr>
            <a:xfrm>
              <a:off x="779488" y="195580"/>
              <a:ext cx="2687238" cy="5433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lvl="0" algn="ctr"/>
              <a:r>
                <a:rPr lang="zh-TW" altLang="en-US" sz="2400" b="1" dirty="0" smtClean="0">
                  <a:solidFill>
                    <a:schemeClr val="bg1"/>
                  </a:solidFill>
                  <a:ea typeface="Microsoft JhengHei"/>
                </a:rPr>
                <a:t>發展自然語言處理的兩個方向</a:t>
              </a:r>
              <a:endParaRPr lang="zh-TW" altLang="en-US" sz="2400" b="1" i="0" u="none" strike="noStrike" cap="none" dirty="0">
                <a:solidFill>
                  <a:schemeClr val="bg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5" name="Rectangle 20"/>
          <p:cNvSpPr>
            <a:spLocks noChangeArrowheads="1"/>
          </p:cNvSpPr>
          <p:nvPr/>
        </p:nvSpPr>
        <p:spPr bwMode="auto">
          <a:xfrm>
            <a:off x="271307" y="818441"/>
            <a:ext cx="11756571" cy="341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342900" indent="-342900">
              <a:buClrTx/>
              <a:buFont typeface="Wingdings" panose="05000000000000000000" pitchFamily="2" charset="2"/>
              <a:buChar char="n"/>
            </a:pPr>
            <a:r>
              <a:rPr lang="zh-TW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" panose="020F0502020204030204" pitchFamily="34" charset="0"/>
              </a:rPr>
              <a:t>人類對一段語音或文字的理解流程</a:t>
            </a:r>
            <a:r>
              <a:rPr lang="zh-TW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Calibri" panose="020F0502020204030204" pitchFamily="34" charset="0"/>
              </a:rPr>
              <a:t>：</a:t>
            </a:r>
            <a:endParaRPr lang="en-US" altLang="zh-TW" sz="2400" b="1" dirty="0" smtClean="0">
              <a:latin typeface="微軟正黑體" panose="020B0604030504040204" pitchFamily="34" charset="-120"/>
              <a:ea typeface="微軟正黑體" panose="020B0604030504040204" pitchFamily="34" charset="-120"/>
              <a:cs typeface="Calibri" panose="020F0502020204030204" pitchFamily="34" charset="0"/>
            </a:endParaRPr>
          </a:p>
          <a:p>
            <a:pPr marL="342900" indent="-342900">
              <a:buClrTx/>
              <a:buFont typeface="Wingdings" panose="05000000000000000000" pitchFamily="2" charset="2"/>
              <a:buChar char="n"/>
            </a:pP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  <a:cs typeface="Calibri" panose="020F0502020204030204" pitchFamily="34" charset="0"/>
            </a:endParaRPr>
          </a:p>
          <a:p>
            <a:pPr marL="342900" indent="-342900">
              <a:buClrTx/>
              <a:buFont typeface="Wingdings" panose="05000000000000000000" pitchFamily="2" charset="2"/>
              <a:buChar char="n"/>
            </a:pPr>
            <a:endParaRPr lang="en-US" altLang="zh-TW" sz="2400" b="1" dirty="0" smtClean="0">
              <a:latin typeface="微軟正黑體" panose="020B0604030504040204" pitchFamily="34" charset="-120"/>
              <a:ea typeface="微軟正黑體" panose="020B0604030504040204" pitchFamily="34" charset="-120"/>
              <a:cs typeface="Calibri" panose="020F0502020204030204" pitchFamily="34" charset="0"/>
            </a:endParaRPr>
          </a:p>
          <a:p>
            <a:pPr marL="342900" indent="-342900">
              <a:buClrTx/>
              <a:buFont typeface="Wingdings" panose="05000000000000000000" pitchFamily="2" charset="2"/>
              <a:buChar char="n"/>
            </a:pP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  <a:cs typeface="Calibri" panose="020F0502020204030204" pitchFamily="34" charset="0"/>
            </a:endParaRPr>
          </a:p>
          <a:p>
            <a:pPr marL="342900" indent="-342900">
              <a:buClrTx/>
              <a:buFont typeface="Wingdings" panose="05000000000000000000" pitchFamily="2" charset="2"/>
              <a:buChar char="n"/>
            </a:pPr>
            <a:endParaRPr lang="en-US" altLang="zh-TW" sz="2400" b="1" dirty="0" smtClean="0">
              <a:latin typeface="微軟正黑體" panose="020B0604030504040204" pitchFamily="34" charset="-120"/>
              <a:ea typeface="微軟正黑體" panose="020B0604030504040204" pitchFamily="34" charset="-120"/>
              <a:cs typeface="Calibri" panose="020F0502020204030204" pitchFamily="34" charset="0"/>
            </a:endParaRPr>
          </a:p>
          <a:p>
            <a:pPr marL="342900" indent="-342900">
              <a:buClrTx/>
              <a:buFont typeface="Wingdings" panose="05000000000000000000" pitchFamily="2" charset="2"/>
              <a:buChar char="n"/>
            </a:pP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  <a:cs typeface="Calibri" panose="020F0502020204030204" pitchFamily="34" charset="0"/>
            </a:endParaRPr>
          </a:p>
          <a:p>
            <a:pPr marL="342900" indent="-342900">
              <a:buClrTx/>
              <a:buFont typeface="Wingdings" panose="05000000000000000000" pitchFamily="2" charset="2"/>
              <a:buChar char="n"/>
            </a:pPr>
            <a:endParaRPr lang="en-US" altLang="zh-TW" sz="2400" b="1" dirty="0" smtClean="0">
              <a:latin typeface="微軟正黑體" panose="020B0604030504040204" pitchFamily="34" charset="-120"/>
              <a:ea typeface="微軟正黑體" panose="020B0604030504040204" pitchFamily="34" charset="-120"/>
              <a:cs typeface="Calibri" panose="020F0502020204030204" pitchFamily="34" charset="0"/>
            </a:endParaRPr>
          </a:p>
          <a:p>
            <a:pPr marL="342900" indent="-342900">
              <a:buClrTx/>
              <a:buFont typeface="Wingdings" panose="05000000000000000000" pitchFamily="2" charset="2"/>
              <a:buChar char="n"/>
            </a:pPr>
            <a:endParaRPr lang="en-US" altLang="zh-TW" sz="2400" b="1" dirty="0" smtClean="0">
              <a:latin typeface="微軟正黑體" panose="020B0604030504040204" pitchFamily="34" charset="-120"/>
              <a:ea typeface="微軟正黑體" panose="020B0604030504040204" pitchFamily="34" charset="-120"/>
              <a:cs typeface="Calibri" panose="020F0502020204030204" pitchFamily="34" charset="0"/>
            </a:endParaRPr>
          </a:p>
          <a:p>
            <a:pPr marL="342900" indent="-342900">
              <a:buClrTx/>
              <a:buFont typeface="Wingdings" panose="05000000000000000000" pitchFamily="2" charset="2"/>
              <a:buChar char="n"/>
            </a:pPr>
            <a:endParaRPr lang="zh-TW" altLang="zh-TW" sz="2400" dirty="0"/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6633071"/>
              </p:ext>
            </p:extLst>
          </p:nvPr>
        </p:nvGraphicFramePr>
        <p:xfrm>
          <a:off x="230094" y="3870573"/>
          <a:ext cx="11478594" cy="201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39297">
                  <a:extLst>
                    <a:ext uri="{9D8B030D-6E8A-4147-A177-3AD203B41FA5}">
                      <a16:colId xmlns:a16="http://schemas.microsoft.com/office/drawing/2014/main" val="2672488647"/>
                    </a:ext>
                  </a:extLst>
                </a:gridCol>
                <a:gridCol w="5739297">
                  <a:extLst>
                    <a:ext uri="{9D8B030D-6E8A-4147-A177-3AD203B41FA5}">
                      <a16:colId xmlns:a16="http://schemas.microsoft.com/office/drawing/2014/main" val="31540532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2400" b="1" i="0" u="none" strike="noStrike" cap="none" dirty="0" smtClean="0">
                          <a:solidFill>
                            <a:schemeClr val="lt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規則基準 </a:t>
                      </a:r>
                      <a:r>
                        <a:rPr lang="en-US" altLang="zh-TW" sz="2400" b="1" i="0" u="none" strike="noStrike" cap="none" dirty="0" smtClean="0">
                          <a:solidFill>
                            <a:schemeClr val="lt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(Rule-based Method)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2400" b="1" i="0" u="none" strike="noStrike" cap="none" dirty="0" smtClean="0">
                          <a:solidFill>
                            <a:schemeClr val="lt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機器學習 </a:t>
                      </a:r>
                      <a:r>
                        <a:rPr lang="en-US" altLang="zh-TW" sz="2400" b="1" i="0" u="none" strike="noStrike" cap="none" dirty="0" smtClean="0">
                          <a:solidFill>
                            <a:schemeClr val="lt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(Machine Learning)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53084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zh-TW" altLang="zh-TW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03233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Helvetica" panose="020B0604020202020204" pitchFamily="34" charset="0"/>
                        </a:rPr>
                        <a:t>遵循上面的流程來了解文字或語音的意義，除了必須為每個階段建立龐大的資料庫，各階段間的交互規則更是複雜，可能是天文數字。</a:t>
                      </a:r>
                      <a:endParaRPr kumimoji="0" lang="en-US" altLang="zh-TW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303233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Helvetica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zh-TW" altLang="zh-TW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03233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Helvetica" panose="020B0604020202020204" pitchFamily="34" charset="0"/>
                        </a:rPr>
                        <a:t>設計神經網路，改為提供大量字句當作</a:t>
                      </a:r>
                      <a:r>
                        <a:rPr kumimoji="0" lang="zh-TW" alt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03233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Helvetica" panose="020B0604020202020204" pitchFamily="34" charset="0"/>
                        </a:rPr>
                        <a:t> 輸入，讓機器自我學習，產生適當的回應。</a:t>
                      </a:r>
                      <a:endParaRPr kumimoji="0" lang="zh-TW" alt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endParaRPr lang="zh-TW" altLang="en-US" sz="24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5591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62917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/>
          <p:cNvSpPr txBox="1"/>
          <p:nvPr/>
        </p:nvSpPr>
        <p:spPr>
          <a:xfrm>
            <a:off x="0" y="6389066"/>
            <a:ext cx="3872827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高雄女中新興科技區域推廣中心</a:t>
            </a:r>
            <a:endParaRPr lang="zh-TW" altLang="en-US" sz="2000" dirty="0">
              <a:solidFill>
                <a:srgbClr val="0070C0"/>
              </a:solidFill>
            </a:endParaRPr>
          </a:p>
        </p:txBody>
      </p:sp>
      <p:cxnSp>
        <p:nvCxnSpPr>
          <p:cNvPr id="6" name="直線接點 5"/>
          <p:cNvCxnSpPr/>
          <p:nvPr/>
        </p:nvCxnSpPr>
        <p:spPr>
          <a:xfrm>
            <a:off x="0" y="6389066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oogle Shape;362;p102"/>
          <p:cNvGrpSpPr/>
          <p:nvPr/>
        </p:nvGrpSpPr>
        <p:grpSpPr>
          <a:xfrm>
            <a:off x="2932463" y="122835"/>
            <a:ext cx="6283511" cy="560398"/>
            <a:chOff x="104932" y="122092"/>
            <a:chExt cx="3934334" cy="659567"/>
          </a:xfrm>
        </p:grpSpPr>
        <p:sp>
          <p:nvSpPr>
            <p:cNvPr id="9" name="Google Shape;363;p102"/>
            <p:cNvSpPr/>
            <p:nvPr/>
          </p:nvSpPr>
          <p:spPr>
            <a:xfrm>
              <a:off x="104932" y="122092"/>
              <a:ext cx="3934334" cy="659567"/>
            </a:xfrm>
            <a:prstGeom prst="ribbon2">
              <a:avLst>
                <a:gd name="adj1" fmla="val 5303"/>
                <a:gd name="adj2" fmla="val 70628"/>
              </a:avLst>
            </a:prstGeom>
            <a:gradFill>
              <a:gsLst>
                <a:gs pos="0">
                  <a:srgbClr val="0F4F65"/>
                </a:gs>
                <a:gs pos="50000">
                  <a:srgbClr val="167493"/>
                </a:gs>
                <a:gs pos="100000">
                  <a:srgbClr val="1C8AB0"/>
                </a:gs>
              </a:gsLst>
              <a:path path="circle">
                <a:fillToRect l="50000" t="50000" r="50000" b="50000"/>
              </a:path>
              <a:tileRect/>
            </a:gradFill>
            <a:ln w="25400" cap="flat" cmpd="sng">
              <a:solidFill>
                <a:srgbClr val="1B617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364;p102"/>
            <p:cNvSpPr txBox="1"/>
            <p:nvPr/>
          </p:nvSpPr>
          <p:spPr>
            <a:xfrm>
              <a:off x="779488" y="165405"/>
              <a:ext cx="2687238" cy="5433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lvl="0" algn="ctr"/>
              <a:r>
                <a:rPr lang="zh-TW" altLang="en-US" sz="2400" b="1" dirty="0" smtClean="0">
                  <a:solidFill>
                    <a:schemeClr val="bg1"/>
                  </a:solidFill>
                  <a:ea typeface="Microsoft JhengHei"/>
                </a:rPr>
                <a:t>機器學習的語言模型</a:t>
              </a:r>
              <a:endParaRPr lang="zh-TW" altLang="en-US" sz="2400" b="1" i="0" u="none" strike="noStrike" cap="none" dirty="0">
                <a:solidFill>
                  <a:schemeClr val="bg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4" name="矩形 3"/>
          <p:cNvSpPr/>
          <p:nvPr/>
        </p:nvSpPr>
        <p:spPr>
          <a:xfrm>
            <a:off x="880506" y="3607713"/>
            <a:ext cx="9456435" cy="14157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b="1" dirty="0" smtClean="0"/>
              <a:t>語言模型的分類：</a:t>
            </a:r>
            <a:endParaRPr lang="en-US" altLang="zh-CN" sz="2400" b="1" dirty="0" smtClean="0"/>
          </a:p>
          <a:p>
            <a:pPr marL="342900" indent="-342900">
              <a:buFont typeface="Wingdings" panose="05000000000000000000" pitchFamily="2" charset="2"/>
              <a:buChar char="n"/>
            </a:pPr>
            <a:r>
              <a:rPr lang="zh-CN" altLang="en-US" sz="2400" b="1" dirty="0" smtClean="0"/>
              <a:t>統計語言模型：統計的方法去解決語言模型的問題（條件概率）</a:t>
            </a:r>
            <a:r>
              <a:rPr lang="zh-TW" altLang="en-US" sz="2400" b="1" dirty="0" smtClean="0"/>
              <a:t>。</a:t>
            </a:r>
            <a:endParaRPr lang="en-US" altLang="zh-TW" sz="2400" b="1" dirty="0" smtClean="0"/>
          </a:p>
          <a:p>
            <a:pPr marL="342900" indent="-342900">
              <a:buFont typeface="Wingdings" panose="05000000000000000000" pitchFamily="2" charset="2"/>
              <a:buChar char="n"/>
            </a:pPr>
            <a:r>
              <a:rPr lang="zh-CN" altLang="en-US" sz="2400" b="1" dirty="0"/>
              <a:t>神經網路</a:t>
            </a:r>
            <a:r>
              <a:rPr lang="zh-CN" altLang="en-US" sz="2400" b="1" dirty="0" smtClean="0"/>
              <a:t>語言模型</a:t>
            </a:r>
            <a:r>
              <a:rPr lang="zh-CN" altLang="en-US" sz="2400" b="1" dirty="0"/>
              <a:t>：</a:t>
            </a:r>
            <a:r>
              <a:rPr lang="zh-CN" altLang="en-US" sz="2400" b="1" dirty="0" smtClean="0"/>
              <a:t>用神經網路的方法去</a:t>
            </a:r>
            <a:r>
              <a:rPr lang="zh-CN" altLang="en-US" sz="2400" b="1" dirty="0"/>
              <a:t>解決語言模型的問題</a:t>
            </a:r>
            <a:r>
              <a:rPr lang="zh-CN" altLang="en-US" sz="2400" b="1" dirty="0" smtClean="0"/>
              <a:t>。</a:t>
            </a:r>
            <a:endParaRPr lang="en-US" altLang="zh-TW" sz="2400" b="1" dirty="0" smtClean="0"/>
          </a:p>
          <a:p>
            <a:endParaRPr lang="zh-TW" altLang="en-US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1029331" y="1972854"/>
            <a:ext cx="2646878" cy="83099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zh-TW" altLang="en-US" sz="24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輸入一段文字</a:t>
            </a:r>
            <a:endParaRPr lang="en-US" altLang="zh-TW" sz="2400" b="1" dirty="0" smtClean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2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例如：我好像</a:t>
            </a:r>
            <a:r>
              <a:rPr lang="zh-TW" altLang="en-US" sz="24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感冒</a:t>
            </a:r>
            <a:endParaRPr lang="zh-TW" altLang="en-US" sz="24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7" name="向右箭號 26"/>
          <p:cNvSpPr/>
          <p:nvPr/>
        </p:nvSpPr>
        <p:spPr>
          <a:xfrm>
            <a:off x="4052289" y="2210548"/>
            <a:ext cx="724810" cy="3760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文字方塊 27"/>
          <p:cNvSpPr txBox="1"/>
          <p:nvPr/>
        </p:nvSpPr>
        <p:spPr>
          <a:xfrm>
            <a:off x="4930924" y="991311"/>
            <a:ext cx="1666430" cy="23083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語言模型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endParaRPr lang="en-US" altLang="zh-TW" sz="2400" dirty="0" smtClean="0"/>
          </a:p>
          <a:p>
            <a:pPr algn="ctr"/>
            <a:endParaRPr lang="en-US" altLang="zh-TW" sz="2400" dirty="0"/>
          </a:p>
          <a:p>
            <a:pPr algn="ctr"/>
            <a:endParaRPr lang="en-US" altLang="zh-TW" sz="2400" dirty="0" smtClean="0"/>
          </a:p>
          <a:p>
            <a:pPr algn="ctr"/>
            <a:endParaRPr lang="en-US" altLang="zh-TW" sz="2400" dirty="0"/>
          </a:p>
          <a:p>
            <a:pPr algn="ctr"/>
            <a:endParaRPr lang="zh-TW" altLang="en-US" sz="2400" dirty="0"/>
          </a:p>
        </p:txBody>
      </p:sp>
      <p:pic>
        <p:nvPicPr>
          <p:cNvPr id="101378" name="Picture 2" descr="https://s6.51cto.com/oss/202207/25/f60a0f28447690178607457a7f32fe29323e49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749" t="9340" r="26204" b="55806"/>
          <a:stretch/>
        </p:blipFill>
        <p:spPr bwMode="auto">
          <a:xfrm>
            <a:off x="4939469" y="1505520"/>
            <a:ext cx="1657885" cy="1786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向右箭號 29"/>
          <p:cNvSpPr/>
          <p:nvPr/>
        </p:nvSpPr>
        <p:spPr>
          <a:xfrm>
            <a:off x="6751179" y="2200344"/>
            <a:ext cx="724810" cy="3760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文字方塊 30"/>
          <p:cNvSpPr txBox="1"/>
          <p:nvPr/>
        </p:nvSpPr>
        <p:spPr>
          <a:xfrm>
            <a:off x="7918108" y="1613725"/>
            <a:ext cx="2954655" cy="156966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zh-TW" altLang="en-US" sz="24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輸出</a:t>
            </a:r>
            <a:endParaRPr lang="en-US" altLang="zh-TW" sz="2400" b="1" dirty="0" smtClean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2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下一個</a:t>
            </a:r>
            <a:r>
              <a:rPr lang="zh-TW" altLang="en-US" sz="24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詞</a:t>
            </a:r>
            <a:endParaRPr lang="en-US" altLang="zh-TW" sz="2400" b="1" dirty="0" smtClean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2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下一個詞的機率</a:t>
            </a:r>
            <a:r>
              <a:rPr lang="zh-TW" altLang="en-US" sz="24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分布</a:t>
            </a:r>
            <a:endParaRPr lang="en-US" altLang="zh-TW" sz="2400" b="1" dirty="0" smtClean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2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下一個詞的詞性</a:t>
            </a:r>
          </a:p>
        </p:txBody>
      </p:sp>
    </p:spTree>
    <p:extLst>
      <p:ext uri="{BB962C8B-B14F-4D97-AF65-F5344CB8AC3E}">
        <p14:creationId xmlns:p14="http://schemas.microsoft.com/office/powerpoint/2010/main" val="1480012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/>
          <p:cNvSpPr txBox="1"/>
          <p:nvPr/>
        </p:nvSpPr>
        <p:spPr>
          <a:xfrm>
            <a:off x="0" y="6389066"/>
            <a:ext cx="3872827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高雄女中新興科技區域推廣中心</a:t>
            </a:r>
            <a:endParaRPr lang="zh-TW" altLang="en-US" sz="2000" dirty="0">
              <a:solidFill>
                <a:srgbClr val="0070C0"/>
              </a:solidFill>
            </a:endParaRPr>
          </a:p>
        </p:txBody>
      </p:sp>
      <p:cxnSp>
        <p:nvCxnSpPr>
          <p:cNvPr id="6" name="直線接點 5"/>
          <p:cNvCxnSpPr/>
          <p:nvPr/>
        </p:nvCxnSpPr>
        <p:spPr>
          <a:xfrm>
            <a:off x="0" y="6389066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oogle Shape;362;p102"/>
          <p:cNvGrpSpPr/>
          <p:nvPr/>
        </p:nvGrpSpPr>
        <p:grpSpPr>
          <a:xfrm>
            <a:off x="2932463" y="122835"/>
            <a:ext cx="6283511" cy="560398"/>
            <a:chOff x="104932" y="122092"/>
            <a:chExt cx="3934334" cy="659567"/>
          </a:xfrm>
        </p:grpSpPr>
        <p:sp>
          <p:nvSpPr>
            <p:cNvPr id="9" name="Google Shape;363;p102"/>
            <p:cNvSpPr/>
            <p:nvPr/>
          </p:nvSpPr>
          <p:spPr>
            <a:xfrm>
              <a:off x="104932" y="122092"/>
              <a:ext cx="3934334" cy="659567"/>
            </a:xfrm>
            <a:prstGeom prst="ribbon2">
              <a:avLst>
                <a:gd name="adj1" fmla="val 5303"/>
                <a:gd name="adj2" fmla="val 70628"/>
              </a:avLst>
            </a:prstGeom>
            <a:gradFill>
              <a:gsLst>
                <a:gs pos="0">
                  <a:srgbClr val="0F4F65"/>
                </a:gs>
                <a:gs pos="50000">
                  <a:srgbClr val="167493"/>
                </a:gs>
                <a:gs pos="100000">
                  <a:srgbClr val="1C8AB0"/>
                </a:gs>
              </a:gsLst>
              <a:path path="circle">
                <a:fillToRect l="50000" t="50000" r="50000" b="50000"/>
              </a:path>
              <a:tileRect/>
            </a:gradFill>
            <a:ln w="25400" cap="flat" cmpd="sng">
              <a:solidFill>
                <a:srgbClr val="1B617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364;p102"/>
            <p:cNvSpPr txBox="1"/>
            <p:nvPr/>
          </p:nvSpPr>
          <p:spPr>
            <a:xfrm>
              <a:off x="779488" y="165405"/>
              <a:ext cx="2687238" cy="5433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lvl="0" algn="ctr"/>
              <a:r>
                <a:rPr lang="zh-TW" altLang="en-US" sz="2400" b="1" dirty="0" smtClean="0">
                  <a:solidFill>
                    <a:schemeClr val="bg1"/>
                  </a:solidFill>
                  <a:ea typeface="Microsoft JhengHei"/>
                </a:rPr>
                <a:t>統計語言模型簡介</a:t>
              </a:r>
              <a:endParaRPr lang="zh-TW" altLang="en-US" sz="2400" b="1" i="0" u="none" strike="noStrike" cap="none" dirty="0">
                <a:solidFill>
                  <a:schemeClr val="bg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4" name="矩形 3"/>
          <p:cNvSpPr/>
          <p:nvPr/>
        </p:nvSpPr>
        <p:spPr>
          <a:xfrm>
            <a:off x="318532" y="956810"/>
            <a:ext cx="11311494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lang="zh-TW" altLang="en-US" sz="2400" b="1" dirty="0" smtClean="0"/>
              <a:t>訓練過程：從大量的文本資料中去統計每一個單詞出現下個單詞的機率。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sz="2400" b="1" dirty="0" smtClean="0"/>
              <a:t>例如：</a:t>
            </a:r>
            <a:r>
              <a:rPr lang="en-US" altLang="zh-TW" sz="2400" b="1" dirty="0" smtClean="0"/>
              <a:t>P(</a:t>
            </a:r>
            <a:r>
              <a:rPr lang="zh-TW" altLang="en-US" sz="2400" b="1" dirty="0" smtClean="0"/>
              <a:t>天氣</a:t>
            </a:r>
            <a:r>
              <a:rPr lang="en-US" altLang="zh-TW" sz="2400" b="1" dirty="0" smtClean="0"/>
              <a:t>|</a:t>
            </a:r>
            <a:r>
              <a:rPr lang="zh-TW" altLang="en-US" sz="2400" b="1" dirty="0" smtClean="0"/>
              <a:t>今天</a:t>
            </a:r>
            <a:r>
              <a:rPr lang="en-US" altLang="zh-TW" sz="2400" b="1" dirty="0" smtClean="0"/>
              <a:t>)</a:t>
            </a:r>
            <a:r>
              <a:rPr lang="zh-TW" altLang="en-US" sz="2400" b="1" dirty="0" smtClean="0"/>
              <a:t>、</a:t>
            </a:r>
            <a:r>
              <a:rPr lang="en-US" altLang="zh-TW" sz="2400" b="1" dirty="0"/>
              <a:t>P</a:t>
            </a:r>
            <a:r>
              <a:rPr lang="en-US" altLang="zh-TW" sz="2400" b="1" dirty="0" smtClean="0"/>
              <a:t>(</a:t>
            </a:r>
            <a:r>
              <a:rPr lang="zh-TW" altLang="en-US" sz="2400" b="1" dirty="0"/>
              <a:t>氣溫</a:t>
            </a:r>
            <a:r>
              <a:rPr lang="en-US" altLang="zh-TW" sz="2400" b="1" dirty="0" smtClean="0"/>
              <a:t>|</a:t>
            </a:r>
            <a:r>
              <a:rPr lang="zh-TW" altLang="en-US" sz="2400" b="1" dirty="0"/>
              <a:t>今天</a:t>
            </a:r>
            <a:r>
              <a:rPr lang="en-US" altLang="zh-TW" sz="2400" b="1" dirty="0" smtClean="0"/>
              <a:t>)</a:t>
            </a:r>
            <a:r>
              <a:rPr lang="zh-TW" altLang="en-US" sz="2400" b="1" dirty="0"/>
              <a:t> 、</a:t>
            </a:r>
            <a:r>
              <a:rPr lang="en-US" altLang="zh-TW" sz="2400" b="1" dirty="0"/>
              <a:t>P</a:t>
            </a:r>
            <a:r>
              <a:rPr lang="en-US" altLang="zh-TW" sz="2400" b="1" dirty="0" smtClean="0"/>
              <a:t>(</a:t>
            </a:r>
            <a:r>
              <a:rPr lang="zh-TW" altLang="en-US" sz="2400" b="1" dirty="0" smtClean="0"/>
              <a:t>新聞</a:t>
            </a:r>
            <a:r>
              <a:rPr lang="en-US" altLang="zh-TW" sz="2400" b="1" dirty="0" smtClean="0"/>
              <a:t>|</a:t>
            </a:r>
            <a:r>
              <a:rPr lang="zh-TW" altLang="en-US" sz="2400" b="1" dirty="0"/>
              <a:t>今天</a:t>
            </a:r>
            <a:r>
              <a:rPr lang="en-US" altLang="zh-TW" sz="2400" b="1" dirty="0" smtClean="0"/>
              <a:t>)</a:t>
            </a:r>
            <a:r>
              <a:rPr lang="zh-TW" altLang="en-US" sz="2400" b="1" dirty="0" smtClean="0"/>
              <a:t>、、、</a:t>
            </a:r>
            <a:r>
              <a:rPr lang="en-US" altLang="zh-TW" sz="2400" b="1" dirty="0"/>
              <a:t/>
            </a:r>
            <a:br>
              <a:rPr lang="en-US" altLang="zh-TW" sz="2400" b="1" dirty="0"/>
            </a:br>
            <a:r>
              <a:rPr lang="zh-TW" altLang="en-US" sz="2400" b="1" dirty="0" smtClean="0"/>
              <a:t>           </a:t>
            </a:r>
            <a:r>
              <a:rPr lang="en-US" altLang="zh-TW" sz="2400" b="1" dirty="0" smtClean="0"/>
              <a:t>P(</a:t>
            </a:r>
            <a:r>
              <a:rPr lang="zh-TW" altLang="en-US" sz="2400" b="1" dirty="0" smtClean="0"/>
              <a:t>很好</a:t>
            </a:r>
            <a:r>
              <a:rPr lang="en-US" altLang="zh-TW" sz="2400" b="1" dirty="0" smtClean="0"/>
              <a:t>|</a:t>
            </a:r>
            <a:r>
              <a:rPr lang="zh-TW" altLang="en-US" sz="2400" b="1" dirty="0"/>
              <a:t>天氣</a:t>
            </a:r>
            <a:r>
              <a:rPr lang="en-US" altLang="zh-TW" sz="2400" b="1" dirty="0" smtClean="0"/>
              <a:t>)</a:t>
            </a:r>
            <a:r>
              <a:rPr lang="zh-TW" altLang="en-US" sz="2400" b="1" dirty="0" smtClean="0"/>
              <a:t>、</a:t>
            </a:r>
            <a:r>
              <a:rPr lang="en-US" altLang="zh-TW" sz="2400" b="1" dirty="0"/>
              <a:t>P</a:t>
            </a:r>
            <a:r>
              <a:rPr lang="en-US" altLang="zh-TW" sz="2400" b="1" dirty="0" smtClean="0"/>
              <a:t>(</a:t>
            </a:r>
            <a:r>
              <a:rPr lang="zh-TW" altLang="en-US" sz="2400" b="1" dirty="0" smtClean="0"/>
              <a:t>晴朗</a:t>
            </a:r>
            <a:r>
              <a:rPr lang="en-US" altLang="zh-TW" sz="2400" b="1" dirty="0" smtClean="0"/>
              <a:t>|</a:t>
            </a:r>
            <a:r>
              <a:rPr lang="zh-TW" altLang="en-US" sz="2400" b="1" dirty="0"/>
              <a:t>天氣</a:t>
            </a:r>
            <a:r>
              <a:rPr lang="en-US" altLang="zh-TW" sz="2400" b="1" dirty="0" smtClean="0"/>
              <a:t>)</a:t>
            </a:r>
            <a:r>
              <a:rPr lang="zh-TW" altLang="en-US" sz="2400" b="1" dirty="0"/>
              <a:t> 、</a:t>
            </a:r>
            <a:r>
              <a:rPr lang="en-US" altLang="zh-TW" sz="2400" b="1" dirty="0"/>
              <a:t>P</a:t>
            </a:r>
            <a:r>
              <a:rPr lang="en-US" altLang="zh-TW" sz="2400" b="1" dirty="0" smtClean="0"/>
              <a:t>(</a:t>
            </a:r>
            <a:r>
              <a:rPr lang="zh-TW" altLang="en-US" sz="2400" b="1" dirty="0" smtClean="0"/>
              <a:t>涼爽</a:t>
            </a:r>
            <a:r>
              <a:rPr lang="en-US" altLang="zh-TW" sz="2400" b="1" dirty="0" smtClean="0"/>
              <a:t>|</a:t>
            </a:r>
            <a:r>
              <a:rPr lang="zh-TW" altLang="en-US" sz="2400" b="1" dirty="0"/>
              <a:t>天氣</a:t>
            </a:r>
            <a:r>
              <a:rPr lang="en-US" altLang="zh-TW" sz="2400" b="1" dirty="0" smtClean="0"/>
              <a:t>)</a:t>
            </a:r>
            <a:r>
              <a:rPr lang="zh-TW" altLang="en-US" sz="2400" b="1" dirty="0" smtClean="0"/>
              <a:t>、、、</a:t>
            </a:r>
            <a:endParaRPr lang="en-US" altLang="zh-TW" sz="2400" b="1" dirty="0" smtClean="0"/>
          </a:p>
          <a:p>
            <a:pPr marL="342900" indent="-342900">
              <a:buFont typeface="Wingdings" panose="05000000000000000000" pitchFamily="2" charset="2"/>
              <a:buChar char="n"/>
            </a:pPr>
            <a:endParaRPr lang="en-US" altLang="zh-TW" sz="2400" b="1" dirty="0" smtClean="0"/>
          </a:p>
          <a:p>
            <a:pPr marL="342900" indent="-342900">
              <a:buFont typeface="Wingdings" panose="05000000000000000000" pitchFamily="2" charset="2"/>
              <a:buChar char="n"/>
            </a:pPr>
            <a:r>
              <a:rPr lang="zh-TW" altLang="en-US" sz="2400" b="1" dirty="0"/>
              <a:t>推測</a:t>
            </a:r>
            <a:r>
              <a:rPr lang="zh-TW" altLang="en-US" sz="2400" b="1" dirty="0" smtClean="0"/>
              <a:t>過程：依據句子出現單詞的順序，利用條件機率的鍊式法則，求出這個句子的機率。</a:t>
            </a:r>
            <a:r>
              <a:rPr lang="en-US" altLang="zh-TW" sz="2400" b="1" dirty="0" smtClean="0"/>
              <a:t/>
            </a:r>
            <a:br>
              <a:rPr lang="en-US" altLang="zh-TW" sz="2400" b="1" dirty="0" smtClean="0"/>
            </a:br>
            <a:r>
              <a:rPr lang="en-US" altLang="zh-TW" sz="2400" b="1" dirty="0"/>
              <a:t>P</a:t>
            </a:r>
            <a:r>
              <a:rPr lang="en-US" altLang="zh-TW" sz="2400" b="1" dirty="0" smtClean="0"/>
              <a:t>(</a:t>
            </a:r>
            <a:r>
              <a:rPr lang="zh-TW" altLang="en-US" sz="2400" b="1" dirty="0" smtClean="0"/>
              <a:t>今天天氣晴朗，想去野餐</a:t>
            </a:r>
            <a:r>
              <a:rPr lang="en-US" altLang="zh-TW" sz="2400" b="1" dirty="0" smtClean="0"/>
              <a:t>)</a:t>
            </a:r>
            <a:br>
              <a:rPr lang="en-US" altLang="zh-TW" sz="2400" b="1" dirty="0" smtClean="0"/>
            </a:br>
            <a:r>
              <a:rPr lang="en-US" altLang="zh-TW" sz="2400" b="1" dirty="0" smtClean="0"/>
              <a:t>= </a:t>
            </a:r>
            <a:r>
              <a:rPr lang="en-US" altLang="zh-TW" sz="2400" b="1" dirty="0"/>
              <a:t>P(</a:t>
            </a:r>
            <a:r>
              <a:rPr lang="zh-TW" altLang="en-US" sz="2400" b="1" dirty="0"/>
              <a:t>天氣</a:t>
            </a:r>
            <a:r>
              <a:rPr lang="en-US" altLang="zh-TW" sz="2400" b="1" dirty="0"/>
              <a:t>|</a:t>
            </a:r>
            <a:r>
              <a:rPr lang="zh-TW" altLang="en-US" sz="2400" b="1" dirty="0"/>
              <a:t>今天</a:t>
            </a:r>
            <a:r>
              <a:rPr lang="en-US" altLang="zh-TW" sz="2400" b="1" dirty="0" smtClean="0"/>
              <a:t>)x</a:t>
            </a:r>
            <a:r>
              <a:rPr lang="en-US" altLang="zh-TW" sz="2400" b="1" dirty="0"/>
              <a:t> P(</a:t>
            </a:r>
            <a:r>
              <a:rPr lang="zh-TW" altLang="en-US" sz="2400" b="1" dirty="0"/>
              <a:t>晴朗</a:t>
            </a:r>
            <a:r>
              <a:rPr lang="en-US" altLang="zh-TW" sz="2400" b="1" dirty="0"/>
              <a:t>|</a:t>
            </a:r>
            <a:r>
              <a:rPr lang="zh-TW" altLang="en-US" sz="2400" b="1" dirty="0"/>
              <a:t>天氣</a:t>
            </a:r>
            <a:r>
              <a:rPr lang="en-US" altLang="zh-TW" sz="2400" b="1" dirty="0"/>
              <a:t>)</a:t>
            </a:r>
            <a:r>
              <a:rPr lang="zh-TW" altLang="en-US" sz="2400" b="1" dirty="0"/>
              <a:t> </a:t>
            </a:r>
            <a:r>
              <a:rPr lang="en-US" altLang="zh-TW" sz="2400" b="1" dirty="0"/>
              <a:t>x </a:t>
            </a:r>
            <a:r>
              <a:rPr lang="en-US" altLang="zh-TW" sz="2400" b="1" dirty="0" smtClean="0"/>
              <a:t>P(</a:t>
            </a:r>
            <a:r>
              <a:rPr lang="zh-TW" altLang="en-US" sz="2400" b="1" dirty="0" smtClean="0"/>
              <a:t>想</a:t>
            </a:r>
            <a:r>
              <a:rPr lang="en-US" altLang="zh-TW" sz="2400" b="1" dirty="0" smtClean="0"/>
              <a:t>|</a:t>
            </a:r>
            <a:r>
              <a:rPr lang="zh-TW" altLang="en-US" sz="2400" b="1" dirty="0" smtClean="0"/>
              <a:t>晴朗</a:t>
            </a:r>
            <a:r>
              <a:rPr lang="en-US" altLang="zh-TW" sz="2400" b="1" dirty="0" smtClean="0"/>
              <a:t>)</a:t>
            </a:r>
            <a:r>
              <a:rPr lang="en-US" altLang="zh-TW" sz="2400" b="1" dirty="0"/>
              <a:t> x P</a:t>
            </a:r>
            <a:r>
              <a:rPr lang="en-US" altLang="zh-TW" sz="2400" b="1" dirty="0" smtClean="0"/>
              <a:t>(</a:t>
            </a:r>
            <a:r>
              <a:rPr lang="zh-TW" altLang="en-US" sz="2400" b="1" dirty="0" smtClean="0"/>
              <a:t>去野餐</a:t>
            </a:r>
            <a:r>
              <a:rPr lang="en-US" altLang="zh-TW" sz="2400" b="1" dirty="0" smtClean="0"/>
              <a:t>|</a:t>
            </a:r>
            <a:r>
              <a:rPr lang="zh-TW" altLang="en-US" sz="2400" b="1" dirty="0" smtClean="0"/>
              <a:t>想</a:t>
            </a:r>
            <a:r>
              <a:rPr lang="en-US" altLang="zh-TW" sz="2400" b="1" dirty="0" smtClean="0"/>
              <a:t>)</a:t>
            </a:r>
            <a:r>
              <a:rPr lang="zh-TW" altLang="en-US" sz="2400" b="1" dirty="0" smtClean="0"/>
              <a:t> </a:t>
            </a:r>
            <a:endParaRPr lang="en-US" altLang="zh-TW" sz="2400" b="1" dirty="0" smtClean="0"/>
          </a:p>
          <a:p>
            <a:pPr marL="342900" indent="-342900">
              <a:buFont typeface="Wingdings" panose="05000000000000000000" pitchFamily="2" charset="2"/>
              <a:buChar char="n"/>
            </a:pPr>
            <a:endParaRPr lang="en-US" altLang="zh-TW" sz="2400" b="1" dirty="0"/>
          </a:p>
          <a:p>
            <a:pPr marL="342900" indent="-342900">
              <a:buFont typeface="Wingdings" panose="05000000000000000000" pitchFamily="2" charset="2"/>
              <a:buChar char="n"/>
            </a:pPr>
            <a:r>
              <a:rPr lang="zh-TW" altLang="en-US" sz="2400" b="1" dirty="0" smtClean="0"/>
              <a:t> 如果句子很長，前面的條件機率很小，我們可以指定只計算前</a:t>
            </a:r>
            <a:r>
              <a:rPr lang="en-US" altLang="zh-TW" sz="2400" b="1" dirty="0" smtClean="0"/>
              <a:t>N </a:t>
            </a:r>
            <a:r>
              <a:rPr lang="zh-TW" altLang="en-US" sz="2400" b="1" dirty="0" smtClean="0"/>
              <a:t>個單詞的條件機率，稱為</a:t>
            </a:r>
            <a:r>
              <a:rPr lang="en-US" altLang="zh-TW" sz="2400" b="1" dirty="0" smtClean="0"/>
              <a:t>N</a:t>
            </a:r>
            <a:r>
              <a:rPr lang="zh-TW" altLang="en-US" sz="2400" b="1" dirty="0" smtClean="0"/>
              <a:t>元語言模型</a:t>
            </a:r>
            <a:r>
              <a:rPr lang="en-US" altLang="zh-TW" sz="2400" b="1" dirty="0" smtClean="0"/>
              <a:t>(N-gram)</a:t>
            </a:r>
            <a:r>
              <a:rPr lang="zh-TW" altLang="en-US" sz="2400" b="1" dirty="0" smtClean="0"/>
              <a:t>。</a:t>
            </a:r>
            <a:endParaRPr lang="en-US" altLang="zh-TW" sz="2400" b="1" dirty="0"/>
          </a:p>
          <a:p>
            <a:pPr marL="342900" indent="-342900">
              <a:buFont typeface="Wingdings" panose="05000000000000000000" pitchFamily="2" charset="2"/>
              <a:buChar char="n"/>
            </a:pPr>
            <a:endParaRPr lang="en-US" altLang="zh-TW" sz="2400" b="1" dirty="0"/>
          </a:p>
          <a:p>
            <a:pPr marL="342900" indent="-342900">
              <a:buFont typeface="Wingdings" panose="05000000000000000000" pitchFamily="2" charset="2"/>
              <a:buChar char="n"/>
            </a:pPr>
            <a:endParaRPr lang="en-US" altLang="zh-TW" sz="2400" b="1" dirty="0"/>
          </a:p>
          <a:p>
            <a:pPr marL="342900" indent="-342900">
              <a:buFont typeface="Wingdings" panose="05000000000000000000" pitchFamily="2" charset="2"/>
              <a:buChar char="n"/>
            </a:pPr>
            <a:endParaRPr lang="en-US" altLang="zh-TW" sz="2400" b="1" dirty="0"/>
          </a:p>
          <a:p>
            <a:pPr marL="342900" indent="-342900">
              <a:buFont typeface="Wingdings" panose="05000000000000000000" pitchFamily="2" charset="2"/>
              <a:buChar char="n"/>
            </a:pPr>
            <a:endParaRPr lang="en-US" altLang="zh-TW" sz="2400" b="1" dirty="0" smtClean="0"/>
          </a:p>
        </p:txBody>
      </p:sp>
    </p:spTree>
    <p:extLst>
      <p:ext uri="{BB962C8B-B14F-4D97-AF65-F5344CB8AC3E}">
        <p14:creationId xmlns:p14="http://schemas.microsoft.com/office/powerpoint/2010/main" val="480347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/>
          <p:cNvSpPr txBox="1"/>
          <p:nvPr/>
        </p:nvSpPr>
        <p:spPr>
          <a:xfrm>
            <a:off x="0" y="6389066"/>
            <a:ext cx="3872827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高雄女中新興科技區域推廣中心</a:t>
            </a:r>
            <a:endParaRPr lang="zh-TW" altLang="en-US" sz="2000" dirty="0">
              <a:solidFill>
                <a:srgbClr val="0070C0"/>
              </a:solidFill>
            </a:endParaRPr>
          </a:p>
        </p:txBody>
      </p:sp>
      <p:cxnSp>
        <p:nvCxnSpPr>
          <p:cNvPr id="6" name="直線接點 5"/>
          <p:cNvCxnSpPr/>
          <p:nvPr/>
        </p:nvCxnSpPr>
        <p:spPr>
          <a:xfrm>
            <a:off x="0" y="6389066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oogle Shape;362;p102"/>
          <p:cNvGrpSpPr/>
          <p:nvPr/>
        </p:nvGrpSpPr>
        <p:grpSpPr>
          <a:xfrm>
            <a:off x="2932463" y="122835"/>
            <a:ext cx="6283511" cy="560398"/>
            <a:chOff x="104932" y="122092"/>
            <a:chExt cx="3934334" cy="659567"/>
          </a:xfrm>
        </p:grpSpPr>
        <p:sp>
          <p:nvSpPr>
            <p:cNvPr id="9" name="Google Shape;363;p102"/>
            <p:cNvSpPr/>
            <p:nvPr/>
          </p:nvSpPr>
          <p:spPr>
            <a:xfrm>
              <a:off x="104932" y="122092"/>
              <a:ext cx="3934334" cy="659567"/>
            </a:xfrm>
            <a:prstGeom prst="ribbon2">
              <a:avLst>
                <a:gd name="adj1" fmla="val 5303"/>
                <a:gd name="adj2" fmla="val 70628"/>
              </a:avLst>
            </a:prstGeom>
            <a:gradFill>
              <a:gsLst>
                <a:gs pos="0">
                  <a:srgbClr val="0F4F65"/>
                </a:gs>
                <a:gs pos="50000">
                  <a:srgbClr val="167493"/>
                </a:gs>
                <a:gs pos="100000">
                  <a:srgbClr val="1C8AB0"/>
                </a:gs>
              </a:gsLst>
              <a:path path="circle">
                <a:fillToRect l="50000" t="50000" r="50000" b="50000"/>
              </a:path>
              <a:tileRect/>
            </a:gradFill>
            <a:ln w="25400" cap="flat" cmpd="sng">
              <a:solidFill>
                <a:srgbClr val="1B617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364;p102"/>
            <p:cNvSpPr txBox="1"/>
            <p:nvPr/>
          </p:nvSpPr>
          <p:spPr>
            <a:xfrm>
              <a:off x="779488" y="195580"/>
              <a:ext cx="2687238" cy="5433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lvl="0" algn="ctr"/>
              <a:r>
                <a:rPr lang="zh-TW" altLang="en-US" sz="2400" b="1" dirty="0" smtClean="0">
                  <a:solidFill>
                    <a:schemeClr val="bg1"/>
                  </a:solidFill>
                  <a:ea typeface="Microsoft JhengHei"/>
                </a:rPr>
                <a:t>語言表示的種類</a:t>
              </a:r>
              <a:endParaRPr lang="zh-TW" altLang="en-US" sz="2400" b="1" i="0" u="none" strike="noStrike" cap="none" dirty="0">
                <a:solidFill>
                  <a:schemeClr val="bg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2876899"/>
              </p:ext>
            </p:extLst>
          </p:nvPr>
        </p:nvGraphicFramePr>
        <p:xfrm>
          <a:off x="147708" y="719666"/>
          <a:ext cx="11790766" cy="265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95383">
                  <a:extLst>
                    <a:ext uri="{9D8B030D-6E8A-4147-A177-3AD203B41FA5}">
                      <a16:colId xmlns:a16="http://schemas.microsoft.com/office/drawing/2014/main" val="3302713077"/>
                    </a:ext>
                  </a:extLst>
                </a:gridCol>
                <a:gridCol w="5895383">
                  <a:extLst>
                    <a:ext uri="{9D8B030D-6E8A-4147-A177-3AD203B41FA5}">
                      <a16:colId xmlns:a16="http://schemas.microsoft.com/office/drawing/2014/main" val="32941104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詞袋模型 </a:t>
                      </a:r>
                      <a:r>
                        <a:rPr lang="en-US" altLang="zh-CN" sz="2400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BOW</a:t>
                      </a:r>
                      <a:r>
                        <a:rPr lang="zh-CN" altLang="en-US" sz="2400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（</a:t>
                      </a:r>
                      <a:r>
                        <a:rPr lang="en-US" altLang="zh-CN" sz="2400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Bag of Word</a:t>
                      </a:r>
                      <a:r>
                        <a:rPr lang="zh-CN" altLang="en-US" sz="2400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）</a:t>
                      </a:r>
                      <a:endParaRPr lang="zh-TW" altLang="en-US" sz="24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 i="0" u="none" strike="noStrike" cap="none" dirty="0" smtClean="0">
                          <a:solidFill>
                            <a:schemeClr val="lt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詞向量模型</a:t>
                      </a:r>
                      <a:r>
                        <a:rPr lang="en-US" altLang="zh-TW" sz="2400" b="1" i="0" u="none" strike="noStrike" cap="none" dirty="0" smtClean="0">
                          <a:solidFill>
                            <a:schemeClr val="lt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(</a:t>
                      </a:r>
                      <a:r>
                        <a:rPr lang="en-US" altLang="zh-TW" sz="2400" b="0" i="0" u="none" strike="noStrike" cap="none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Word Embedding</a:t>
                      </a:r>
                      <a:r>
                        <a:rPr lang="en-US" altLang="zh-TW" sz="2400" b="1" i="0" u="none" strike="noStrike" cap="none" dirty="0" smtClean="0">
                          <a:solidFill>
                            <a:schemeClr val="lt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)</a:t>
                      </a:r>
                      <a:endParaRPr lang="zh-TW" altLang="en-US" sz="2400" b="1" i="0" u="none" strike="noStrike" cap="none" dirty="0">
                        <a:solidFill>
                          <a:schemeClr val="l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89384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2000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將句子分詞後，裝進一個袋子裡</a:t>
                      </a:r>
                      <a:r>
                        <a:rPr lang="zh-TW" altLang="en-US" sz="2000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，並給唯一的識別編碼。</a:t>
                      </a:r>
                      <a:endParaRPr lang="zh-TW" altLang="en-US" sz="20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000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將每一個編碼後</a:t>
                      </a:r>
                      <a:r>
                        <a:rPr lang="zh-TW" altLang="en-US" sz="2000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的</a:t>
                      </a:r>
                      <a:r>
                        <a:rPr lang="zh-CN" altLang="en-US" sz="2000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詞語映射到高維度的向量當中</a:t>
                      </a:r>
                      <a:r>
                        <a:rPr lang="zh-TW" altLang="en-US" sz="2000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。</a:t>
                      </a:r>
                      <a:endParaRPr lang="zh-TW" altLang="en-US" sz="20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07579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CN" altLang="en-US" sz="2000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不考慮其詞法與語序，即每個詞語都是獨立的。</a:t>
                      </a:r>
                      <a:endParaRPr lang="zh-TW" altLang="en-US" sz="20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000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考慮詞語位置關係，通過求</a:t>
                      </a:r>
                      <a:r>
                        <a:rPr lang="zh-TW" altLang="en-US" sz="2000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餘</a:t>
                      </a:r>
                      <a:r>
                        <a:rPr lang="zh-CN" altLang="en-US" sz="2000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弦的方式，可以判斷兩個詞語之間的關係</a:t>
                      </a:r>
                      <a:r>
                        <a:rPr lang="zh-TW" altLang="en-US" sz="2000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。</a:t>
                      </a:r>
                      <a:endParaRPr lang="zh-TW" altLang="en-US" sz="20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08524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sz="2000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不須經過訓練</a:t>
                      </a:r>
                      <a:endParaRPr lang="zh-TW" altLang="en-US" sz="20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2000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需經過神經網路模型的訓練</a:t>
                      </a:r>
                      <a:endParaRPr lang="zh-TW" altLang="en-US" sz="20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26115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CN" altLang="en-US" sz="2000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常見的有</a:t>
                      </a:r>
                      <a:r>
                        <a:rPr lang="en-US" altLang="zh-CN" sz="2000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one-hot</a:t>
                      </a:r>
                      <a:r>
                        <a:rPr lang="zh-CN" altLang="en-US" sz="2000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、</a:t>
                      </a:r>
                      <a:r>
                        <a:rPr lang="en-US" altLang="zh-CN" sz="2000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TF-IDF</a:t>
                      </a:r>
                      <a:r>
                        <a:rPr lang="zh-CN" altLang="en-US" sz="2000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、</a:t>
                      </a:r>
                      <a:r>
                        <a:rPr lang="en-US" altLang="zh-CN" sz="2000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Huffman</a:t>
                      </a:r>
                      <a:r>
                        <a:rPr lang="zh-CN" altLang="en-US" sz="2000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編碼。</a:t>
                      </a:r>
                      <a:endParaRPr lang="zh-TW" altLang="en-US" sz="20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CN" altLang="en-US" sz="2000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基於</a:t>
                      </a:r>
                      <a:r>
                        <a:rPr lang="en-US" altLang="zh-CN" sz="2000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CBOW</a:t>
                      </a:r>
                      <a:r>
                        <a:rPr lang="zh-CN" altLang="en-US" sz="2000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和</a:t>
                      </a:r>
                      <a:r>
                        <a:rPr lang="en-US" altLang="zh-CN" sz="2000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Skip-Gram</a:t>
                      </a:r>
                      <a:r>
                        <a:rPr lang="zh-CN" altLang="en-US" sz="2000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演算法的神經網路模型。</a:t>
                      </a:r>
                      <a:endParaRPr lang="zh-TW" altLang="en-US" sz="20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4809916"/>
                  </a:ext>
                </a:extLst>
              </a:tr>
            </a:tbl>
          </a:graphicData>
        </a:graphic>
      </p:graphicFrame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80" t="15435" r="29075" b="13031"/>
          <a:stretch/>
        </p:blipFill>
        <p:spPr>
          <a:xfrm>
            <a:off x="7622849" y="3457455"/>
            <a:ext cx="3426863" cy="2845581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07" t="10790" r="14104" b="5498"/>
          <a:stretch/>
        </p:blipFill>
        <p:spPr>
          <a:xfrm>
            <a:off x="1845892" y="3371575"/>
            <a:ext cx="2401368" cy="3023408"/>
          </a:xfrm>
          <a:prstGeom prst="rect">
            <a:avLst/>
          </a:prstGeom>
        </p:spPr>
      </p:pic>
      <p:sp>
        <p:nvSpPr>
          <p:cNvPr id="12" name="文字方塊 11"/>
          <p:cNvSpPr txBox="1"/>
          <p:nvPr/>
        </p:nvSpPr>
        <p:spPr>
          <a:xfrm>
            <a:off x="2491317" y="4880245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b="1" dirty="0" smtClean="0"/>
              <a:t>貓</a:t>
            </a:r>
            <a:endParaRPr lang="zh-TW" altLang="en-US" sz="2000" b="1" dirty="0"/>
          </a:p>
        </p:txBody>
      </p:sp>
      <p:sp>
        <p:nvSpPr>
          <p:cNvPr id="14" name="文字方塊 13"/>
          <p:cNvSpPr txBox="1"/>
          <p:nvPr/>
        </p:nvSpPr>
        <p:spPr>
          <a:xfrm>
            <a:off x="9473231" y="3774933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b="1" dirty="0" smtClean="0"/>
              <a:t>貓</a:t>
            </a:r>
            <a:endParaRPr lang="zh-TW" altLang="en-US" sz="2000" b="1" dirty="0"/>
          </a:p>
        </p:txBody>
      </p:sp>
      <p:sp>
        <p:nvSpPr>
          <p:cNvPr id="15" name="文字方塊 14"/>
          <p:cNvSpPr txBox="1"/>
          <p:nvPr/>
        </p:nvSpPr>
        <p:spPr>
          <a:xfrm>
            <a:off x="10261471" y="4175043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b="1" dirty="0" smtClean="0"/>
              <a:t>狗</a:t>
            </a:r>
            <a:endParaRPr lang="zh-TW" altLang="en-US" sz="2000" b="1" dirty="0"/>
          </a:p>
        </p:txBody>
      </p:sp>
      <p:sp>
        <p:nvSpPr>
          <p:cNvPr id="16" name="文字方塊 15"/>
          <p:cNvSpPr txBox="1"/>
          <p:nvPr/>
        </p:nvSpPr>
        <p:spPr>
          <a:xfrm>
            <a:off x="3046576" y="5296226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b="1" dirty="0" smtClean="0"/>
              <a:t>狗</a:t>
            </a:r>
            <a:endParaRPr lang="zh-TW" altLang="en-US" sz="2000" b="1" dirty="0"/>
          </a:p>
        </p:txBody>
      </p:sp>
      <p:sp>
        <p:nvSpPr>
          <p:cNvPr id="17" name="文字方塊 16"/>
          <p:cNvSpPr txBox="1"/>
          <p:nvPr/>
        </p:nvSpPr>
        <p:spPr>
          <a:xfrm>
            <a:off x="10040898" y="4757841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b="1" dirty="0" smtClean="0"/>
              <a:t>羊</a:t>
            </a:r>
            <a:endParaRPr lang="zh-TW" altLang="en-US" sz="2000" b="1" dirty="0"/>
          </a:p>
        </p:txBody>
      </p:sp>
      <p:sp>
        <p:nvSpPr>
          <p:cNvPr id="18" name="文字方塊 17"/>
          <p:cNvSpPr txBox="1"/>
          <p:nvPr/>
        </p:nvSpPr>
        <p:spPr>
          <a:xfrm>
            <a:off x="2711890" y="5761994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b="1" dirty="0" smtClean="0"/>
              <a:t>羊</a:t>
            </a:r>
            <a:endParaRPr lang="zh-TW" altLang="en-US" sz="2000" b="1" dirty="0"/>
          </a:p>
        </p:txBody>
      </p:sp>
      <p:sp>
        <p:nvSpPr>
          <p:cNvPr id="19" name="文字方塊 18"/>
          <p:cNvSpPr txBox="1"/>
          <p:nvPr/>
        </p:nvSpPr>
        <p:spPr>
          <a:xfrm>
            <a:off x="7778484" y="3664389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b="1" dirty="0" smtClean="0"/>
              <a:t>花</a:t>
            </a:r>
            <a:endParaRPr lang="zh-TW" altLang="en-US" sz="2000" b="1" dirty="0"/>
          </a:p>
        </p:txBody>
      </p:sp>
      <p:sp>
        <p:nvSpPr>
          <p:cNvPr id="20" name="文字方塊 19"/>
          <p:cNvSpPr txBox="1"/>
          <p:nvPr/>
        </p:nvSpPr>
        <p:spPr>
          <a:xfrm>
            <a:off x="2225661" y="5442536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b="1" dirty="0" smtClean="0"/>
              <a:t>花</a:t>
            </a:r>
            <a:endParaRPr lang="zh-TW" altLang="en-US" sz="2000" b="1" dirty="0"/>
          </a:p>
        </p:txBody>
      </p:sp>
      <p:sp>
        <p:nvSpPr>
          <p:cNvPr id="21" name="文字方塊 20"/>
          <p:cNvSpPr txBox="1"/>
          <p:nvPr/>
        </p:nvSpPr>
        <p:spPr>
          <a:xfrm>
            <a:off x="8495231" y="4760802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b="1" dirty="0" smtClean="0"/>
              <a:t>草</a:t>
            </a:r>
            <a:endParaRPr lang="zh-TW" altLang="en-US" sz="2000" b="1" dirty="0"/>
          </a:p>
        </p:txBody>
      </p:sp>
      <p:sp>
        <p:nvSpPr>
          <p:cNvPr id="22" name="文字方塊 21"/>
          <p:cNvSpPr txBox="1"/>
          <p:nvPr/>
        </p:nvSpPr>
        <p:spPr>
          <a:xfrm>
            <a:off x="7337338" y="5442536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b="1" dirty="0" smtClean="0"/>
              <a:t>樹</a:t>
            </a:r>
            <a:endParaRPr lang="zh-TW" altLang="en-US" sz="2000" b="1" dirty="0"/>
          </a:p>
        </p:txBody>
      </p:sp>
      <p:sp>
        <p:nvSpPr>
          <p:cNvPr id="23" name="文字方塊 22"/>
          <p:cNvSpPr txBox="1"/>
          <p:nvPr/>
        </p:nvSpPr>
        <p:spPr>
          <a:xfrm>
            <a:off x="3438547" y="5693378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b="1" dirty="0" smtClean="0"/>
              <a:t>樹</a:t>
            </a:r>
            <a:endParaRPr lang="zh-TW" altLang="en-US" sz="2000" b="1" dirty="0"/>
          </a:p>
        </p:txBody>
      </p:sp>
      <p:sp>
        <p:nvSpPr>
          <p:cNvPr id="24" name="文字方塊 23"/>
          <p:cNvSpPr txBox="1"/>
          <p:nvPr/>
        </p:nvSpPr>
        <p:spPr>
          <a:xfrm>
            <a:off x="3136742" y="4782635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b="1" dirty="0" smtClean="0"/>
              <a:t>草</a:t>
            </a:r>
            <a:endParaRPr lang="zh-TW" altLang="en-US" sz="2000" b="1" dirty="0"/>
          </a:p>
        </p:txBody>
      </p:sp>
      <p:sp>
        <p:nvSpPr>
          <p:cNvPr id="25" name="文字方塊 24"/>
          <p:cNvSpPr txBox="1"/>
          <p:nvPr/>
        </p:nvSpPr>
        <p:spPr>
          <a:xfrm>
            <a:off x="9914377" y="579186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b="1" dirty="0" smtClean="0"/>
              <a:t>人</a:t>
            </a:r>
            <a:endParaRPr lang="en-US" altLang="zh-TW" sz="2000" b="1" dirty="0" smtClean="0"/>
          </a:p>
        </p:txBody>
      </p:sp>
      <p:sp>
        <p:nvSpPr>
          <p:cNvPr id="26" name="文字方塊 25"/>
          <p:cNvSpPr txBox="1"/>
          <p:nvPr/>
        </p:nvSpPr>
        <p:spPr>
          <a:xfrm>
            <a:off x="2594280" y="5307262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b="1" dirty="0" smtClean="0"/>
              <a:t>人</a:t>
            </a:r>
            <a:endParaRPr lang="en-US" altLang="zh-TW" sz="2000" b="1" dirty="0" smtClean="0"/>
          </a:p>
        </p:txBody>
      </p:sp>
    </p:spTree>
    <p:extLst>
      <p:ext uri="{BB962C8B-B14F-4D97-AF65-F5344CB8AC3E}">
        <p14:creationId xmlns:p14="http://schemas.microsoft.com/office/powerpoint/2010/main" val="380345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/>
          <p:cNvSpPr txBox="1"/>
          <p:nvPr/>
        </p:nvSpPr>
        <p:spPr>
          <a:xfrm>
            <a:off x="0" y="6389066"/>
            <a:ext cx="3872827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高雄女中新興科技區域推廣中心</a:t>
            </a:r>
            <a:endParaRPr lang="zh-TW" altLang="en-US" sz="2000" dirty="0">
              <a:solidFill>
                <a:srgbClr val="0070C0"/>
              </a:solidFill>
            </a:endParaRPr>
          </a:p>
        </p:txBody>
      </p:sp>
      <p:cxnSp>
        <p:nvCxnSpPr>
          <p:cNvPr id="6" name="直線接點 5"/>
          <p:cNvCxnSpPr/>
          <p:nvPr/>
        </p:nvCxnSpPr>
        <p:spPr>
          <a:xfrm>
            <a:off x="0" y="6389066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oogle Shape;362;p102"/>
          <p:cNvGrpSpPr/>
          <p:nvPr/>
        </p:nvGrpSpPr>
        <p:grpSpPr>
          <a:xfrm>
            <a:off x="2932463" y="122835"/>
            <a:ext cx="6283511" cy="560398"/>
            <a:chOff x="104932" y="122092"/>
            <a:chExt cx="3934334" cy="659567"/>
          </a:xfrm>
        </p:grpSpPr>
        <p:sp>
          <p:nvSpPr>
            <p:cNvPr id="9" name="Google Shape;363;p102"/>
            <p:cNvSpPr/>
            <p:nvPr/>
          </p:nvSpPr>
          <p:spPr>
            <a:xfrm>
              <a:off x="104932" y="122092"/>
              <a:ext cx="3934334" cy="659567"/>
            </a:xfrm>
            <a:prstGeom prst="ribbon2">
              <a:avLst>
                <a:gd name="adj1" fmla="val 5303"/>
                <a:gd name="adj2" fmla="val 70628"/>
              </a:avLst>
            </a:prstGeom>
            <a:gradFill>
              <a:gsLst>
                <a:gs pos="0">
                  <a:srgbClr val="0F4F65"/>
                </a:gs>
                <a:gs pos="50000">
                  <a:srgbClr val="167493"/>
                </a:gs>
                <a:gs pos="100000">
                  <a:srgbClr val="1C8AB0"/>
                </a:gs>
              </a:gsLst>
              <a:path path="circle">
                <a:fillToRect l="50000" t="50000" r="50000" b="50000"/>
              </a:path>
              <a:tileRect/>
            </a:gradFill>
            <a:ln w="25400" cap="flat" cmpd="sng">
              <a:solidFill>
                <a:srgbClr val="1B617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364;p102"/>
            <p:cNvSpPr txBox="1"/>
            <p:nvPr/>
          </p:nvSpPr>
          <p:spPr>
            <a:xfrm>
              <a:off x="779488" y="195580"/>
              <a:ext cx="2687238" cy="5433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lvl="0" algn="ctr"/>
              <a:r>
                <a:rPr lang="en-US" altLang="zh-TW" sz="2400" b="1" dirty="0" smtClean="0">
                  <a:solidFill>
                    <a:schemeClr val="bg1"/>
                  </a:solidFill>
                  <a:ea typeface="Microsoft JhengHei"/>
                </a:rPr>
                <a:t>One-Hot </a:t>
              </a:r>
              <a:r>
                <a:rPr lang="zh-TW" altLang="en-US" sz="2400" b="1" dirty="0" smtClean="0">
                  <a:solidFill>
                    <a:schemeClr val="bg1"/>
                  </a:solidFill>
                  <a:ea typeface="Microsoft JhengHei"/>
                </a:rPr>
                <a:t>表示字、詞的步驟</a:t>
              </a:r>
              <a:endParaRPr lang="zh-TW" altLang="en-US" sz="2400" b="1" i="0" u="none" strike="noStrike" cap="none" dirty="0">
                <a:solidFill>
                  <a:schemeClr val="bg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5" name="矩形 4"/>
          <p:cNvSpPr/>
          <p:nvPr/>
        </p:nvSpPr>
        <p:spPr>
          <a:xfrm>
            <a:off x="308408" y="843376"/>
            <a:ext cx="1167279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buFont typeface="Wingdings" panose="05000000000000000000" pitchFamily="2" charset="2"/>
              <a:buChar char="n"/>
            </a:pPr>
            <a:r>
              <a:rPr lang="zh-TW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將</a:t>
            </a: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文本</a:t>
            </a:r>
            <a:r>
              <a:rPr lang="zh-TW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中的</a:t>
            </a:r>
            <a:r>
              <a:rPr lang="zh-TW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文字敘述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zh-TW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句子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)</a:t>
            </a:r>
            <a:r>
              <a:rPr lang="zh-TW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，取出所有的</a:t>
            </a:r>
            <a:r>
              <a:rPr lang="zh-TW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單字</a:t>
            </a:r>
            <a:r>
              <a:rPr lang="en-US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單詞</a:t>
            </a:r>
            <a:r>
              <a:rPr lang="en-US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)</a:t>
            </a:r>
            <a:r>
              <a:rPr lang="zh-TW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，</a:t>
            </a:r>
            <a:r>
              <a:rPr lang="zh-TW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建立一個沒有重複</a:t>
            </a:r>
            <a:r>
              <a:rPr lang="zh-TW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單字</a:t>
            </a:r>
            <a:r>
              <a:rPr lang="en-US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單詞</a:t>
            </a:r>
            <a:r>
              <a:rPr lang="en-US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)</a:t>
            </a:r>
            <a:r>
              <a:rPr lang="zh-TW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的</a:t>
            </a: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詞</a:t>
            </a:r>
            <a:r>
              <a:rPr lang="zh-TW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庫</a:t>
            </a:r>
            <a:r>
              <a:rPr lang="zh-TW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。</a:t>
            </a:r>
            <a:endParaRPr lang="zh-TW" altLang="zh-TW" sz="2400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342900" lvl="0" indent="-342900">
              <a:buFont typeface="Wingdings" panose="05000000000000000000" pitchFamily="2" charset="2"/>
              <a:buChar char="n"/>
            </a:pPr>
            <a:r>
              <a:rPr lang="zh-TW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資料庫中的單字可以用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one hot encode</a:t>
            </a:r>
            <a:r>
              <a:rPr lang="zh-TW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來表示，即每個單字都是多維向量中的獨立向量。</a:t>
            </a:r>
            <a:endParaRPr lang="zh-TW" altLang="zh-TW" sz="2400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342900" lvl="0" indent="-342900">
              <a:buFont typeface="Wingdings" panose="05000000000000000000" pitchFamily="2" charset="2"/>
              <a:buChar char="n"/>
            </a:pPr>
            <a:r>
              <a:rPr lang="zh-TW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依序將</a:t>
            </a: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句子中的</a:t>
            </a:r>
            <a:r>
              <a:rPr lang="zh-TW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單字</a:t>
            </a:r>
            <a:r>
              <a:rPr lang="zh-TW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化為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one hot encode</a:t>
            </a:r>
            <a:r>
              <a:rPr lang="zh-TW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的向量，組成一個有序不定長度的</a:t>
            </a:r>
            <a:r>
              <a:rPr lang="zh-TW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序列</a:t>
            </a: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，稱為句向量</a:t>
            </a:r>
            <a:r>
              <a:rPr lang="zh-TW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。</a:t>
            </a:r>
            <a:endParaRPr lang="en-US" altLang="zh-TW" sz="2400" b="1" dirty="0" smtClean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grpSp>
        <p:nvGrpSpPr>
          <p:cNvPr id="11" name="群組 10"/>
          <p:cNvGrpSpPr/>
          <p:nvPr/>
        </p:nvGrpSpPr>
        <p:grpSpPr>
          <a:xfrm>
            <a:off x="2828961" y="3703807"/>
            <a:ext cx="3505153" cy="2142093"/>
            <a:chOff x="323850" y="220671"/>
            <a:chExt cx="1976120" cy="1208079"/>
          </a:xfrm>
        </p:grpSpPr>
        <p:cxnSp>
          <p:nvCxnSpPr>
            <p:cNvPr id="14" name="肘形接點 13"/>
            <p:cNvCxnSpPr/>
            <p:nvPr/>
          </p:nvCxnSpPr>
          <p:spPr>
            <a:xfrm>
              <a:off x="323850" y="223837"/>
              <a:ext cx="1971675" cy="176192"/>
            </a:xfrm>
            <a:prstGeom prst="bentConnector3">
              <a:avLst>
                <a:gd name="adj1" fmla="val 431"/>
              </a:avLst>
            </a:prstGeom>
            <a:ln w="50800">
              <a:solidFill>
                <a:schemeClr val="accent3"/>
              </a:solidFill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5" name="肘形接點 14"/>
            <p:cNvCxnSpPr/>
            <p:nvPr/>
          </p:nvCxnSpPr>
          <p:spPr>
            <a:xfrm>
              <a:off x="504826" y="220671"/>
              <a:ext cx="1790699" cy="371195"/>
            </a:xfrm>
            <a:prstGeom prst="bentConnector3">
              <a:avLst>
                <a:gd name="adj1" fmla="val 220"/>
              </a:avLst>
            </a:prstGeom>
            <a:ln w="508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肘形接點 15"/>
            <p:cNvCxnSpPr/>
            <p:nvPr/>
          </p:nvCxnSpPr>
          <p:spPr>
            <a:xfrm>
              <a:off x="809625" y="247650"/>
              <a:ext cx="1485900" cy="578485"/>
            </a:xfrm>
            <a:prstGeom prst="bentConnector3">
              <a:avLst>
                <a:gd name="adj1" fmla="val 489"/>
              </a:avLst>
            </a:prstGeom>
            <a:ln w="508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肘形接點 16"/>
            <p:cNvCxnSpPr/>
            <p:nvPr/>
          </p:nvCxnSpPr>
          <p:spPr>
            <a:xfrm>
              <a:off x="1190625" y="257175"/>
              <a:ext cx="1104899" cy="773907"/>
            </a:xfrm>
            <a:prstGeom prst="bentConnector3">
              <a:avLst>
                <a:gd name="adj1" fmla="val 427"/>
              </a:avLst>
            </a:prstGeom>
            <a:ln w="50800"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8" name="肘形接點 17"/>
            <p:cNvCxnSpPr/>
            <p:nvPr/>
          </p:nvCxnSpPr>
          <p:spPr>
            <a:xfrm>
              <a:off x="1614488" y="257175"/>
              <a:ext cx="685482" cy="966470"/>
            </a:xfrm>
            <a:prstGeom prst="bentConnector3">
              <a:avLst>
                <a:gd name="adj1" fmla="val 0"/>
              </a:avLst>
            </a:prstGeom>
            <a:ln w="508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肘形接點 18"/>
            <p:cNvCxnSpPr/>
            <p:nvPr/>
          </p:nvCxnSpPr>
          <p:spPr>
            <a:xfrm>
              <a:off x="1976438" y="257175"/>
              <a:ext cx="319087" cy="1171575"/>
            </a:xfrm>
            <a:prstGeom prst="bentConnector3">
              <a:avLst>
                <a:gd name="adj1" fmla="val 0"/>
              </a:avLst>
            </a:prstGeom>
            <a:ln w="5080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字方塊 47"/>
              <p:cNvSpPr txBox="1"/>
              <p:nvPr/>
            </p:nvSpPr>
            <p:spPr>
              <a:xfrm>
                <a:off x="6342048" y="3737996"/>
                <a:ext cx="4510407" cy="2643152"/>
              </a:xfrm>
              <a:prstGeom prst="rect">
                <a:avLst/>
              </a:prstGeom>
              <a:solidFill>
                <a:schemeClr val="lt1"/>
              </a:solidFill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zh-TW" sz="2400" i="1" smtClean="0">
                              <a:ln>
                                <a:noFill/>
                              </a:ln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新細明體" panose="02020500000000000000" pitchFamily="18" charset="-12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zh-TW" sz="2400" i="1">
                                  <a:ln>
                                    <a:noFill/>
                                  </a:ln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新細明體" panose="02020500000000000000" pitchFamily="18" charset="-120"/>
                                </a:rPr>
                              </m:ctrlPr>
                            </m:eqArr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zh-TW" sz="2400" b="1" i="1">
                                      <a:ln>
                                        <a:noFill/>
                                      </a:ln>
                                      <a:solidFill>
                                        <a:srgbClr val="70AD47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新細明體" panose="02020500000000000000" pitchFamily="18" charset="-12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3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zh-TW" sz="2400" b="1" i="1">
                                          <a:ln>
                                            <a:noFill/>
                                          </a:ln>
                                          <a:solidFill>
                                            <a:srgbClr val="70AD47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新細明體" panose="02020500000000000000" pitchFamily="18" charset="-12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a:rPr lang="en-US" sz="2400" b="1" i="1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70AD47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新細明體" panose="02020500000000000000" pitchFamily="18" charset="-120"/>
                                            <a:cs typeface="新細明體" panose="02020500000000000000" pitchFamily="18" charset="-120"/>
                                          </a:rPr>
                                          <m:t>𝟎</m:t>
                                        </m:r>
                                      </m:e>
                                      <m:e>
                                        <m:r>
                                          <a:rPr lang="en-US" sz="2400" b="1" i="1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70AD47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新細明體" panose="02020500000000000000" pitchFamily="18" charset="-120"/>
                                            <a:cs typeface="新細明體" panose="02020500000000000000" pitchFamily="18" charset="-120"/>
                                          </a:rPr>
                                          <m:t>𝟏</m:t>
                                        </m:r>
                                      </m:e>
                                      <m:e>
                                        <m:r>
                                          <a:rPr lang="en-US" sz="2400" b="1" i="1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70AD47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新細明體" panose="02020500000000000000" pitchFamily="18" charset="-120"/>
                                            <a:cs typeface="新細明體" panose="02020500000000000000" pitchFamily="18" charset="-120"/>
                                          </a:rPr>
                                          <m:t>𝟎</m:t>
                                        </m:r>
                                      </m:e>
                                    </m:mr>
                                  </m:m>
                                  <m:r>
                                    <a:rPr lang="en-US" sz="2400" b="1" i="1">
                                      <a:ln>
                                        <a:noFill/>
                                      </a:ln>
                                      <a:solidFill>
                                        <a:srgbClr val="70AD47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新細明體" panose="02020500000000000000" pitchFamily="18" charset="-120"/>
                                      <a:cs typeface="新細明體" panose="02020500000000000000" pitchFamily="18" charset="-120"/>
                                    </a:rPr>
                                    <m:t>    </m:t>
                                  </m:r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3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zh-TW" sz="2400" b="1" i="1">
                                          <a:ln>
                                            <a:noFill/>
                                          </a:ln>
                                          <a:solidFill>
                                            <a:srgbClr val="70AD47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新細明體" panose="02020500000000000000" pitchFamily="18" charset="-12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a:rPr lang="en-US" sz="2400" b="1" i="1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70AD47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新細明體" panose="02020500000000000000" pitchFamily="18" charset="-120"/>
                                            <a:cs typeface="新細明體" panose="02020500000000000000" pitchFamily="18" charset="-120"/>
                                          </a:rPr>
                                          <m:t>𝟎</m:t>
                                        </m:r>
                                      </m:e>
                                      <m:e>
                                        <m:r>
                                          <a:rPr lang="en-US" sz="2400" b="1" i="1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70AD47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新細明體" panose="02020500000000000000" pitchFamily="18" charset="-120"/>
                                            <a:cs typeface="新細明體" panose="02020500000000000000" pitchFamily="18" charset="-120"/>
                                          </a:rPr>
                                          <m:t>𝟎</m:t>
                                        </m:r>
                                      </m:e>
                                      <m:e>
                                        <m:r>
                                          <a:rPr lang="en-US" sz="2400" b="1" i="1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70AD47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新細明體" panose="02020500000000000000" pitchFamily="18" charset="-120"/>
                                            <a:cs typeface="新細明體" panose="02020500000000000000" pitchFamily="18" charset="-120"/>
                                          </a:rPr>
                                          <m:t>𝟎</m:t>
                                        </m:r>
                                      </m:e>
                                    </m:mr>
                                  </m:m>
                                  <m:r>
                                    <a:rPr lang="en-US" sz="2400" b="1" i="1">
                                      <a:ln>
                                        <a:noFill/>
                                      </a:ln>
                                      <a:solidFill>
                                        <a:srgbClr val="70AD47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新細明體" panose="02020500000000000000" pitchFamily="18" charset="-120"/>
                                      <a:cs typeface="新細明體" panose="02020500000000000000" pitchFamily="18" charset="-120"/>
                                    </a:rPr>
                                    <m:t>    </m:t>
                                  </m:r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3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zh-TW" sz="2400" b="1" i="1">
                                          <a:ln>
                                            <a:noFill/>
                                          </a:ln>
                                          <a:solidFill>
                                            <a:srgbClr val="70AD47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新細明體" panose="02020500000000000000" pitchFamily="18" charset="-12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a:rPr lang="en-US" sz="2400" b="1" i="1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70AD47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新細明體" panose="02020500000000000000" pitchFamily="18" charset="-120"/>
                                            <a:cs typeface="新細明體" panose="02020500000000000000" pitchFamily="18" charset="-120"/>
                                          </a:rPr>
                                          <m:t>𝟎</m:t>
                                        </m:r>
                                      </m:e>
                                      <m:e>
                                        <m:r>
                                          <a:rPr lang="en-US" sz="2400" b="1" i="1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70AD47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新細明體" panose="02020500000000000000" pitchFamily="18" charset="-120"/>
                                            <a:cs typeface="新細明體" panose="02020500000000000000" pitchFamily="18" charset="-120"/>
                                          </a:rPr>
                                          <m:t>𝟎</m:t>
                                        </m:r>
                                      </m:e>
                                      <m:e>
                                        <m:r>
                                          <a:rPr lang="en-US" sz="2400" b="1" i="1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70AD47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新細明體" panose="02020500000000000000" pitchFamily="18" charset="-120"/>
                                            <a:cs typeface="新細明體" panose="02020500000000000000" pitchFamily="18" charset="-120"/>
                                          </a:rPr>
                                          <m:t>𝟎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zh-TW" sz="2400" b="1" i="1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新細明體" panose="02020500000000000000" pitchFamily="18" charset="-12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3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zh-TW" sz="2400" b="1" i="1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新細明體" panose="02020500000000000000" pitchFamily="18" charset="-12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a:rPr lang="en-US" sz="2400" b="1" i="1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FF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新細明體" panose="02020500000000000000" pitchFamily="18" charset="-120"/>
                                            <a:cs typeface="新細明體" panose="02020500000000000000" pitchFamily="18" charset="-120"/>
                                          </a:rPr>
                                          <m:t>𝟎</m:t>
                                        </m:r>
                                      </m:e>
                                      <m:e>
                                        <m:r>
                                          <a:rPr lang="en-US" sz="2400" b="1" i="1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FF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新細明體" panose="02020500000000000000" pitchFamily="18" charset="-120"/>
                                            <a:cs typeface="新細明體" panose="02020500000000000000" pitchFamily="18" charset="-120"/>
                                          </a:rPr>
                                          <m:t>𝟎</m:t>
                                        </m:r>
                                      </m:e>
                                      <m:e>
                                        <m:r>
                                          <a:rPr lang="en-US" sz="2400" b="1" i="1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FF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新細明體" panose="02020500000000000000" pitchFamily="18" charset="-120"/>
                                            <a:cs typeface="新細明體" panose="02020500000000000000" pitchFamily="18" charset="-120"/>
                                          </a:rPr>
                                          <m:t>𝟎</m:t>
                                        </m:r>
                                      </m:e>
                                    </m:mr>
                                  </m:m>
                                  <m:r>
                                    <a:rPr lang="en-US" sz="2400" b="1" i="1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新細明體" panose="02020500000000000000" pitchFamily="18" charset="-120"/>
                                      <a:cs typeface="新細明體" panose="02020500000000000000" pitchFamily="18" charset="-120"/>
                                    </a:rPr>
                                    <m:t>    </m:t>
                                  </m:r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3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zh-TW" sz="2400" b="1" i="1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新細明體" panose="02020500000000000000" pitchFamily="18" charset="-12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a:rPr lang="en-US" sz="2400" b="1" i="1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FF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新細明體" panose="02020500000000000000" pitchFamily="18" charset="-120"/>
                                            <a:cs typeface="新細明體" panose="02020500000000000000" pitchFamily="18" charset="-120"/>
                                          </a:rPr>
                                          <m:t>𝟏</m:t>
                                        </m:r>
                                      </m:e>
                                      <m:e>
                                        <m:r>
                                          <a:rPr lang="en-US" sz="2400" b="1" i="1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FF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新細明體" panose="02020500000000000000" pitchFamily="18" charset="-120"/>
                                            <a:cs typeface="新細明體" panose="02020500000000000000" pitchFamily="18" charset="-120"/>
                                          </a:rPr>
                                          <m:t>𝟎</m:t>
                                        </m:r>
                                      </m:e>
                                      <m:e>
                                        <m:r>
                                          <a:rPr lang="en-US" sz="2400" b="1" i="1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FF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新細明體" panose="02020500000000000000" pitchFamily="18" charset="-120"/>
                                            <a:cs typeface="新細明體" panose="02020500000000000000" pitchFamily="18" charset="-120"/>
                                          </a:rPr>
                                          <m:t>𝟎</m:t>
                                        </m:r>
                                      </m:e>
                                    </m:mr>
                                  </m:m>
                                  <m:r>
                                    <a:rPr lang="en-US" sz="2400" b="1" i="1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新細明體" panose="02020500000000000000" pitchFamily="18" charset="-120"/>
                                      <a:cs typeface="新細明體" panose="02020500000000000000" pitchFamily="18" charset="-120"/>
                                    </a:rPr>
                                    <m:t>    </m:t>
                                  </m:r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3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zh-TW" sz="2400" b="1" i="1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新細明體" panose="02020500000000000000" pitchFamily="18" charset="-12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a:rPr lang="en-US" sz="2400" b="1" i="1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FF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新細明體" panose="02020500000000000000" pitchFamily="18" charset="-120"/>
                                            <a:cs typeface="新細明體" panose="02020500000000000000" pitchFamily="18" charset="-120"/>
                                          </a:rPr>
                                          <m:t>𝟎</m:t>
                                        </m:r>
                                      </m:e>
                                      <m:e>
                                        <m:r>
                                          <a:rPr lang="en-US" sz="2400" b="1" i="1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FF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新細明體" panose="02020500000000000000" pitchFamily="18" charset="-120"/>
                                            <a:cs typeface="新細明體" panose="02020500000000000000" pitchFamily="18" charset="-120"/>
                                          </a:rPr>
                                          <m:t>𝟎</m:t>
                                        </m:r>
                                      </m:e>
                                      <m:e>
                                        <m:r>
                                          <a:rPr lang="en-US" sz="2400" b="1" i="1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FF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新細明體" panose="02020500000000000000" pitchFamily="18" charset="-120"/>
                                            <a:cs typeface="新細明體" panose="02020500000000000000" pitchFamily="18" charset="-120"/>
                                          </a:rPr>
                                          <m:t>𝟎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zh-TW" sz="2400" b="1" i="1">
                                      <a:ln>
                                        <a:noFill/>
                                      </a:ln>
                                      <a:solidFill>
                                        <a:srgbClr val="4472C4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新細明體" panose="02020500000000000000" pitchFamily="18" charset="-12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3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zh-TW" sz="2400" b="1" i="1">
                                          <a:ln>
                                            <a:noFill/>
                                          </a:ln>
                                          <a:solidFill>
                                            <a:srgbClr val="4472C4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新細明體" panose="02020500000000000000" pitchFamily="18" charset="-12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a:rPr lang="en-US" sz="2400" b="1" i="1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4472C4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新細明體" panose="02020500000000000000" pitchFamily="18" charset="-120"/>
                                            <a:cs typeface="新細明體" panose="02020500000000000000" pitchFamily="18" charset="-120"/>
                                          </a:rPr>
                                          <m:t>𝟏</m:t>
                                        </m:r>
                                      </m:e>
                                      <m:e>
                                        <m:r>
                                          <a:rPr lang="en-US" sz="2400" b="1" i="1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4472C4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新細明體" panose="02020500000000000000" pitchFamily="18" charset="-120"/>
                                            <a:cs typeface="新細明體" panose="02020500000000000000" pitchFamily="18" charset="-120"/>
                                          </a:rPr>
                                          <m:t>𝟎</m:t>
                                        </m:r>
                                      </m:e>
                                      <m:e>
                                        <m:r>
                                          <a:rPr lang="en-US" sz="2400" b="1" i="1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4472C4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新細明體" panose="02020500000000000000" pitchFamily="18" charset="-120"/>
                                            <a:cs typeface="新細明體" panose="02020500000000000000" pitchFamily="18" charset="-120"/>
                                          </a:rPr>
                                          <m:t>𝟎</m:t>
                                        </m:r>
                                      </m:e>
                                    </m:mr>
                                  </m:m>
                                  <m:r>
                                    <a:rPr lang="en-US" sz="2400" b="1" i="1">
                                      <a:ln>
                                        <a:noFill/>
                                      </a:ln>
                                      <a:solidFill>
                                        <a:srgbClr val="4472C4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新細明體" panose="02020500000000000000" pitchFamily="18" charset="-120"/>
                                      <a:cs typeface="新細明體" panose="02020500000000000000" pitchFamily="18" charset="-120"/>
                                    </a:rPr>
                                    <m:t>    </m:t>
                                  </m:r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3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zh-TW" sz="2400" b="1" i="1">
                                          <a:ln>
                                            <a:noFill/>
                                          </a:ln>
                                          <a:solidFill>
                                            <a:srgbClr val="4472C4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新細明體" panose="02020500000000000000" pitchFamily="18" charset="-12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a:rPr lang="en-US" sz="2400" b="1" i="1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4472C4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新細明體" panose="02020500000000000000" pitchFamily="18" charset="-120"/>
                                            <a:cs typeface="新細明體" panose="02020500000000000000" pitchFamily="18" charset="-120"/>
                                          </a:rPr>
                                          <m:t>𝟎</m:t>
                                        </m:r>
                                      </m:e>
                                      <m:e>
                                        <m:r>
                                          <a:rPr lang="en-US" sz="2400" b="1" i="1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4472C4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新細明體" panose="02020500000000000000" pitchFamily="18" charset="-120"/>
                                            <a:cs typeface="新細明體" panose="02020500000000000000" pitchFamily="18" charset="-120"/>
                                          </a:rPr>
                                          <m:t>𝟎</m:t>
                                        </m:r>
                                      </m:e>
                                      <m:e>
                                        <m:r>
                                          <a:rPr lang="en-US" sz="2400" b="1" i="1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4472C4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新細明體" panose="02020500000000000000" pitchFamily="18" charset="-120"/>
                                            <a:cs typeface="新細明體" panose="02020500000000000000" pitchFamily="18" charset="-120"/>
                                          </a:rPr>
                                          <m:t>𝟎</m:t>
                                        </m:r>
                                      </m:e>
                                    </m:mr>
                                  </m:m>
                                  <m:r>
                                    <a:rPr lang="en-US" sz="2400" b="1" i="1">
                                      <a:ln>
                                        <a:noFill/>
                                      </a:ln>
                                      <a:solidFill>
                                        <a:srgbClr val="4472C4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新細明體" panose="02020500000000000000" pitchFamily="18" charset="-120"/>
                                      <a:cs typeface="新細明體" panose="02020500000000000000" pitchFamily="18" charset="-120"/>
                                    </a:rPr>
                                    <m:t>    </m:t>
                                  </m:r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3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zh-TW" sz="2400" b="1" i="1">
                                          <a:ln>
                                            <a:noFill/>
                                          </a:ln>
                                          <a:solidFill>
                                            <a:srgbClr val="4472C4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新細明體" panose="02020500000000000000" pitchFamily="18" charset="-12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a:rPr lang="en-US" sz="2400" b="1" i="1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4472C4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新細明體" panose="02020500000000000000" pitchFamily="18" charset="-120"/>
                                            <a:cs typeface="新細明體" panose="02020500000000000000" pitchFamily="18" charset="-120"/>
                                          </a:rPr>
                                          <m:t>𝟎</m:t>
                                        </m:r>
                                      </m:e>
                                      <m:e>
                                        <m:r>
                                          <a:rPr lang="en-US" sz="2400" b="1" i="1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4472C4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新細明體" panose="02020500000000000000" pitchFamily="18" charset="-120"/>
                                            <a:cs typeface="新細明體" panose="02020500000000000000" pitchFamily="18" charset="-120"/>
                                          </a:rPr>
                                          <m:t>𝟎</m:t>
                                        </m:r>
                                      </m:e>
                                      <m:e>
                                        <m:r>
                                          <a:rPr lang="en-US" sz="2400" b="1" i="1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4472C4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新細明體" panose="02020500000000000000" pitchFamily="18" charset="-120"/>
                                            <a:cs typeface="新細明體" panose="02020500000000000000" pitchFamily="18" charset="-120"/>
                                          </a:rPr>
                                          <m:t>𝟎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zh-TW" sz="2400" b="1" i="1">
                                      <a:ln>
                                        <a:noFill/>
                                      </a:ln>
                                      <a:solidFill>
                                        <a:srgbClr val="ED7D3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新細明體" panose="02020500000000000000" pitchFamily="18" charset="-12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3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zh-TW" sz="2400" b="1" i="1">
                                          <a:ln>
                                            <a:noFill/>
                                          </a:ln>
                                          <a:solidFill>
                                            <a:srgbClr val="ED7D3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新細明體" panose="02020500000000000000" pitchFamily="18" charset="-12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a:rPr lang="en-US" sz="2400" b="1" i="1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ED7D3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新細明體" panose="02020500000000000000" pitchFamily="18" charset="-120"/>
                                            <a:cs typeface="新細明體" panose="02020500000000000000" pitchFamily="18" charset="-120"/>
                                          </a:rPr>
                                          <m:t>𝟎</m:t>
                                        </m:r>
                                      </m:e>
                                      <m:e>
                                        <m:r>
                                          <a:rPr lang="en-US" sz="2400" b="1" i="1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ED7D3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新細明體" panose="02020500000000000000" pitchFamily="18" charset="-120"/>
                                            <a:cs typeface="新細明體" panose="02020500000000000000" pitchFamily="18" charset="-120"/>
                                          </a:rPr>
                                          <m:t>𝟎</m:t>
                                        </m:r>
                                      </m:e>
                                      <m:e>
                                        <m:r>
                                          <a:rPr lang="en-US" sz="2400" b="1" i="1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ED7D3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新細明體" panose="02020500000000000000" pitchFamily="18" charset="-120"/>
                                            <a:cs typeface="新細明體" panose="02020500000000000000" pitchFamily="18" charset="-120"/>
                                          </a:rPr>
                                          <m:t>𝟏</m:t>
                                        </m:r>
                                      </m:e>
                                    </m:mr>
                                  </m:m>
                                  <m:r>
                                    <a:rPr lang="en-US" sz="2400" b="1" i="1">
                                      <a:ln>
                                        <a:noFill/>
                                      </a:ln>
                                      <a:solidFill>
                                        <a:srgbClr val="ED7D3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新細明體" panose="02020500000000000000" pitchFamily="18" charset="-120"/>
                                      <a:cs typeface="新細明體" panose="02020500000000000000" pitchFamily="18" charset="-120"/>
                                    </a:rPr>
                                    <m:t>    </m:t>
                                  </m:r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3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zh-TW" sz="2400" b="1" i="1">
                                          <a:ln>
                                            <a:noFill/>
                                          </a:ln>
                                          <a:solidFill>
                                            <a:srgbClr val="ED7D3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新細明體" panose="02020500000000000000" pitchFamily="18" charset="-12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a:rPr lang="en-US" sz="2400" b="1" i="1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ED7D3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新細明體" panose="02020500000000000000" pitchFamily="18" charset="-120"/>
                                            <a:cs typeface="新細明體" panose="02020500000000000000" pitchFamily="18" charset="-120"/>
                                          </a:rPr>
                                          <m:t>𝟎</m:t>
                                        </m:r>
                                      </m:e>
                                      <m:e>
                                        <m:r>
                                          <a:rPr lang="en-US" sz="2400" b="1" i="1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ED7D3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新細明體" panose="02020500000000000000" pitchFamily="18" charset="-120"/>
                                            <a:cs typeface="新細明體" panose="02020500000000000000" pitchFamily="18" charset="-120"/>
                                          </a:rPr>
                                          <m:t>𝟎</m:t>
                                        </m:r>
                                      </m:e>
                                      <m:e>
                                        <m:r>
                                          <a:rPr lang="en-US" sz="2400" b="1" i="1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ED7D3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新細明體" panose="02020500000000000000" pitchFamily="18" charset="-120"/>
                                            <a:cs typeface="新細明體" panose="02020500000000000000" pitchFamily="18" charset="-120"/>
                                          </a:rPr>
                                          <m:t>𝟎</m:t>
                                        </m:r>
                                      </m:e>
                                    </m:mr>
                                  </m:m>
                                  <m:r>
                                    <a:rPr lang="en-US" sz="2400" b="1" i="1">
                                      <a:ln>
                                        <a:noFill/>
                                      </a:ln>
                                      <a:solidFill>
                                        <a:srgbClr val="ED7D3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新細明體" panose="02020500000000000000" pitchFamily="18" charset="-120"/>
                                      <a:cs typeface="新細明體" panose="02020500000000000000" pitchFamily="18" charset="-120"/>
                                    </a:rPr>
                                    <m:t>    </m:t>
                                  </m:r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3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zh-TW" sz="2400" b="1" i="1">
                                          <a:ln>
                                            <a:noFill/>
                                          </a:ln>
                                          <a:solidFill>
                                            <a:srgbClr val="ED7D3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新細明體" panose="02020500000000000000" pitchFamily="18" charset="-12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a:rPr lang="en-US" sz="2400" b="1" i="1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ED7D3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新細明體" panose="02020500000000000000" pitchFamily="18" charset="-120"/>
                                            <a:cs typeface="新細明體" panose="02020500000000000000" pitchFamily="18" charset="-120"/>
                                          </a:rPr>
                                          <m:t>𝟎</m:t>
                                        </m:r>
                                      </m:e>
                                      <m:e>
                                        <m:r>
                                          <a:rPr lang="en-US" sz="2400" b="1" i="1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ED7D3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新細明體" panose="02020500000000000000" pitchFamily="18" charset="-120"/>
                                            <a:cs typeface="新細明體" panose="02020500000000000000" pitchFamily="18" charset="-120"/>
                                          </a:rPr>
                                          <m:t>𝟎</m:t>
                                        </m:r>
                                      </m:e>
                                      <m:e>
                                        <m:r>
                                          <a:rPr lang="en-US" sz="2400" b="1" i="1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ED7D3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新細明體" panose="02020500000000000000" pitchFamily="18" charset="-120"/>
                                            <a:cs typeface="新細明體" panose="02020500000000000000" pitchFamily="18" charset="-120"/>
                                          </a:rPr>
                                          <m:t>𝟎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zh-TW" sz="2400" i="1">
                                      <a:ln>
                                        <a:noFill/>
                                      </a:ln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新細明體" panose="02020500000000000000" pitchFamily="18" charset="-12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3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zh-TW" sz="2400" b="1" i="1">
                                          <a:ln>
                                            <a:noFill/>
                                          </a:ln>
                                          <a:solidFill>
                                            <a:srgbClr val="7030A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新細明體" panose="02020500000000000000" pitchFamily="18" charset="-12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a:rPr lang="en-US" sz="2400" b="1" i="1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7030A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新細明體" panose="02020500000000000000" pitchFamily="18" charset="-120"/>
                                            <a:cs typeface="新細明體" panose="02020500000000000000" pitchFamily="18" charset="-120"/>
                                          </a:rPr>
                                          <m:t>𝟎</m:t>
                                        </m:r>
                                      </m:e>
                                      <m:e>
                                        <m:r>
                                          <a:rPr lang="en-US" sz="2400" b="1" i="1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7030A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新細明體" panose="02020500000000000000" pitchFamily="18" charset="-120"/>
                                            <a:cs typeface="新細明體" panose="02020500000000000000" pitchFamily="18" charset="-120"/>
                                          </a:rPr>
                                          <m:t>𝟎</m:t>
                                        </m:r>
                                      </m:e>
                                      <m:e>
                                        <m:r>
                                          <a:rPr lang="en-US" sz="2400" b="1" i="1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7030A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新細明體" panose="02020500000000000000" pitchFamily="18" charset="-120"/>
                                            <a:cs typeface="新細明體" panose="02020500000000000000" pitchFamily="18" charset="-120"/>
                                          </a:rPr>
                                          <m:t>𝟎</m:t>
                                        </m:r>
                                      </m:e>
                                    </m:mr>
                                  </m:m>
                                  <m:r>
                                    <a:rPr lang="en-US" sz="2400" b="1" i="1">
                                      <a:ln>
                                        <a:noFill/>
                                      </a:ln>
                                      <a:solidFill>
                                        <a:srgbClr val="7030A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新細明體" panose="02020500000000000000" pitchFamily="18" charset="-120"/>
                                      <a:cs typeface="新細明體" panose="02020500000000000000" pitchFamily="18" charset="-120"/>
                                    </a:rPr>
                                    <m:t>    </m:t>
                                  </m:r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3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zh-TW" sz="2400" b="1" i="1">
                                          <a:ln>
                                            <a:noFill/>
                                          </a:ln>
                                          <a:solidFill>
                                            <a:srgbClr val="7030A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新細明體" panose="02020500000000000000" pitchFamily="18" charset="-12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a:rPr lang="en-US" sz="2400" b="1" i="1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7030A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新細明體" panose="02020500000000000000" pitchFamily="18" charset="-120"/>
                                            <a:cs typeface="新細明體" panose="02020500000000000000" pitchFamily="18" charset="-120"/>
                                          </a:rPr>
                                          <m:t>𝟎</m:t>
                                        </m:r>
                                      </m:e>
                                      <m:e>
                                        <m:r>
                                          <a:rPr lang="en-US" sz="2400" b="1" i="1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7030A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新細明體" panose="02020500000000000000" pitchFamily="18" charset="-120"/>
                                            <a:cs typeface="新細明體" panose="02020500000000000000" pitchFamily="18" charset="-120"/>
                                          </a:rPr>
                                          <m:t>𝟎</m:t>
                                        </m:r>
                                      </m:e>
                                      <m:e>
                                        <m:r>
                                          <a:rPr lang="en-US" sz="2400" b="1" i="1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7030A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新細明體" panose="02020500000000000000" pitchFamily="18" charset="-120"/>
                                            <a:cs typeface="新細明體" panose="02020500000000000000" pitchFamily="18" charset="-120"/>
                                          </a:rPr>
                                          <m:t>𝟎</m:t>
                                        </m:r>
                                      </m:e>
                                    </m:mr>
                                  </m:m>
                                  <m:r>
                                    <a:rPr lang="en-US" sz="2400" b="1" i="1">
                                      <a:ln>
                                        <a:noFill/>
                                      </a:ln>
                                      <a:solidFill>
                                        <a:srgbClr val="7030A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新細明體" panose="02020500000000000000" pitchFamily="18" charset="-120"/>
                                      <a:cs typeface="新細明體" panose="02020500000000000000" pitchFamily="18" charset="-120"/>
                                    </a:rPr>
                                    <m:t>    </m:t>
                                  </m:r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3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zh-TW" sz="2400" b="1" i="1">
                                          <a:ln>
                                            <a:noFill/>
                                          </a:ln>
                                          <a:solidFill>
                                            <a:srgbClr val="7030A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新細明體" panose="02020500000000000000" pitchFamily="18" charset="-12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a:rPr lang="en-US" sz="2400" b="1" i="1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7030A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新細明體" panose="02020500000000000000" pitchFamily="18" charset="-120"/>
                                            <a:cs typeface="新細明體" panose="02020500000000000000" pitchFamily="18" charset="-120"/>
                                          </a:rPr>
                                          <m:t>𝟎</m:t>
                                        </m:r>
                                      </m:e>
                                      <m:e>
                                        <m:r>
                                          <a:rPr lang="en-US" sz="2400" b="1" i="1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7030A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新細明體" panose="02020500000000000000" pitchFamily="18" charset="-120"/>
                                            <a:cs typeface="新細明體" panose="02020500000000000000" pitchFamily="18" charset="-120"/>
                                          </a:rPr>
                                          <m:t>𝟏</m:t>
                                        </m:r>
                                      </m:e>
                                      <m:e>
                                        <m:r>
                                          <a:rPr lang="en-US" sz="2400" b="1" i="1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7030A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新細明體" panose="02020500000000000000" pitchFamily="18" charset="-120"/>
                                            <a:cs typeface="新細明體" panose="02020500000000000000" pitchFamily="18" charset="-120"/>
                                          </a:rPr>
                                          <m:t>𝟎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zh-TW" sz="2400" b="1" i="1">
                                      <a:ln>
                                        <a:noFill/>
                                      </a:ln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新細明體" panose="02020500000000000000" pitchFamily="18" charset="-12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3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zh-TW" sz="2400" b="1" i="1">
                                          <a:ln>
                                            <a:noFill/>
                                          </a:ln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新細明體" panose="02020500000000000000" pitchFamily="18" charset="-12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a:rPr lang="en-US" sz="2400" b="1" i="1">
                                            <a:ln>
                                              <a:noFill/>
                                            </a:ln>
                                            <a:effectLst/>
                                            <a:latin typeface="Cambria Math" panose="02040503050406030204" pitchFamily="18" charset="0"/>
                                            <a:ea typeface="新細明體" panose="02020500000000000000" pitchFamily="18" charset="-120"/>
                                            <a:cs typeface="新細明體" panose="02020500000000000000" pitchFamily="18" charset="-120"/>
                                          </a:rPr>
                                          <m:t>𝟎</m:t>
                                        </m:r>
                                      </m:e>
                                      <m:e>
                                        <m:r>
                                          <a:rPr lang="en-US" sz="2400" b="1" i="1">
                                            <a:ln>
                                              <a:noFill/>
                                            </a:ln>
                                            <a:effectLst/>
                                            <a:latin typeface="Cambria Math" panose="02040503050406030204" pitchFamily="18" charset="0"/>
                                            <a:ea typeface="新細明體" panose="02020500000000000000" pitchFamily="18" charset="-120"/>
                                            <a:cs typeface="新細明體" panose="02020500000000000000" pitchFamily="18" charset="-120"/>
                                          </a:rPr>
                                          <m:t>𝟎</m:t>
                                        </m:r>
                                      </m:e>
                                      <m:e>
                                        <m:r>
                                          <a:rPr lang="en-US" sz="2400" b="1" i="1">
                                            <a:ln>
                                              <a:noFill/>
                                            </a:ln>
                                            <a:effectLst/>
                                            <a:latin typeface="Cambria Math" panose="02040503050406030204" pitchFamily="18" charset="0"/>
                                            <a:ea typeface="新細明體" panose="02020500000000000000" pitchFamily="18" charset="-120"/>
                                            <a:cs typeface="新細明體" panose="02020500000000000000" pitchFamily="18" charset="-120"/>
                                          </a:rPr>
                                          <m:t>𝟎</m:t>
                                        </m:r>
                                      </m:e>
                                    </m:mr>
                                  </m:m>
                                  <m:r>
                                    <a:rPr lang="en-US" sz="2400" b="1" i="1">
                                      <a:ln>
                                        <a:noFill/>
                                      </a:ln>
                                      <a:effectLst/>
                                      <a:latin typeface="Cambria Math" panose="02040503050406030204" pitchFamily="18" charset="0"/>
                                      <a:ea typeface="新細明體" panose="02020500000000000000" pitchFamily="18" charset="-120"/>
                                      <a:cs typeface="新細明體" panose="02020500000000000000" pitchFamily="18" charset="-120"/>
                                    </a:rPr>
                                    <m:t>    </m:t>
                                  </m:r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3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zh-TW" sz="2400" b="1" i="1">
                                          <a:ln>
                                            <a:noFill/>
                                          </a:ln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新細明體" panose="02020500000000000000" pitchFamily="18" charset="-12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a:rPr lang="en-US" sz="2400" b="1" i="1">
                                            <a:ln>
                                              <a:noFill/>
                                            </a:ln>
                                            <a:effectLst/>
                                            <a:latin typeface="Cambria Math" panose="02040503050406030204" pitchFamily="18" charset="0"/>
                                            <a:ea typeface="新細明體" panose="02020500000000000000" pitchFamily="18" charset="-120"/>
                                            <a:cs typeface="新細明體" panose="02020500000000000000" pitchFamily="18" charset="-120"/>
                                          </a:rPr>
                                          <m:t>𝟎</m:t>
                                        </m:r>
                                      </m:e>
                                      <m:e>
                                        <m:r>
                                          <a:rPr lang="en-US" sz="2400" b="1" i="1">
                                            <a:ln>
                                              <a:noFill/>
                                            </a:ln>
                                            <a:effectLst/>
                                            <a:latin typeface="Cambria Math" panose="02040503050406030204" pitchFamily="18" charset="0"/>
                                            <a:ea typeface="新細明體" panose="02020500000000000000" pitchFamily="18" charset="-120"/>
                                            <a:cs typeface="新細明體" panose="02020500000000000000" pitchFamily="18" charset="-120"/>
                                          </a:rPr>
                                          <m:t>𝟎</m:t>
                                        </m:r>
                                      </m:e>
                                      <m:e>
                                        <m:r>
                                          <a:rPr lang="en-US" sz="2400" b="1" i="1">
                                            <a:ln>
                                              <a:noFill/>
                                            </a:ln>
                                            <a:effectLst/>
                                            <a:latin typeface="Cambria Math" panose="02040503050406030204" pitchFamily="18" charset="0"/>
                                            <a:ea typeface="新細明體" panose="02020500000000000000" pitchFamily="18" charset="-120"/>
                                            <a:cs typeface="新細明體" panose="02020500000000000000" pitchFamily="18" charset="-120"/>
                                          </a:rPr>
                                          <m:t>𝟏</m:t>
                                        </m:r>
                                      </m:e>
                                    </m:mr>
                                  </m:m>
                                  <m:r>
                                    <a:rPr lang="en-US" sz="2400" b="1" i="1">
                                      <a:ln>
                                        <a:noFill/>
                                      </a:ln>
                                      <a:effectLst/>
                                      <a:latin typeface="Cambria Math" panose="02040503050406030204" pitchFamily="18" charset="0"/>
                                      <a:ea typeface="新細明體" panose="02020500000000000000" pitchFamily="18" charset="-120"/>
                                      <a:cs typeface="新細明體" panose="02020500000000000000" pitchFamily="18" charset="-120"/>
                                    </a:rPr>
                                    <m:t>    </m:t>
                                  </m:r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3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zh-TW" sz="2400" b="1" i="1">
                                          <a:ln>
                                            <a:noFill/>
                                          </a:ln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新細明體" panose="02020500000000000000" pitchFamily="18" charset="-12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a:rPr lang="en-US" sz="2400" b="1" i="1">
                                            <a:ln>
                                              <a:noFill/>
                                            </a:ln>
                                            <a:effectLst/>
                                            <a:latin typeface="Cambria Math" panose="02040503050406030204" pitchFamily="18" charset="0"/>
                                            <a:ea typeface="新細明體" panose="02020500000000000000" pitchFamily="18" charset="-120"/>
                                            <a:cs typeface="新細明體" panose="02020500000000000000" pitchFamily="18" charset="-120"/>
                                          </a:rPr>
                                          <m:t>𝟎</m:t>
                                        </m:r>
                                      </m:e>
                                      <m:e>
                                        <m:r>
                                          <a:rPr lang="en-US" sz="2400" b="1" i="1">
                                            <a:ln>
                                              <a:noFill/>
                                            </a:ln>
                                            <a:effectLst/>
                                            <a:latin typeface="Cambria Math" panose="02040503050406030204" pitchFamily="18" charset="0"/>
                                            <a:ea typeface="新細明體" panose="02020500000000000000" pitchFamily="18" charset="-120"/>
                                            <a:cs typeface="新細明體" panose="02020500000000000000" pitchFamily="18" charset="-120"/>
                                          </a:rPr>
                                          <m:t>𝟎</m:t>
                                        </m:r>
                                      </m:e>
                                      <m:e>
                                        <m:r>
                                          <a:rPr lang="en-US" sz="2400" b="1" i="1">
                                            <a:ln>
                                              <a:noFill/>
                                            </a:ln>
                                            <a:effectLst/>
                                            <a:latin typeface="Cambria Math" panose="02040503050406030204" pitchFamily="18" charset="0"/>
                                            <a:ea typeface="新細明體" panose="02020500000000000000" pitchFamily="18" charset="-120"/>
                                            <a:cs typeface="新細明體" panose="02020500000000000000" pitchFamily="18" charset="-120"/>
                                          </a:rPr>
                                          <m:t>𝟎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e>
                          </m:eqArr>
                        </m:e>
                      </m:d>
                    </m:oMath>
                  </m:oMathPara>
                </a14:m>
                <a:endParaRPr lang="zh-TW" sz="2400" dirty="0">
                  <a:effectLst/>
                  <a:latin typeface="新細明體" panose="02020500000000000000" pitchFamily="18" charset="-120"/>
                  <a:ea typeface="新細明體" panose="02020500000000000000" pitchFamily="18" charset="-120"/>
                  <a:cs typeface="新細明體" panose="02020500000000000000" pitchFamily="18" charset="-120"/>
                </a:endParaRPr>
              </a:p>
              <a:p>
                <a:pPr>
                  <a:spcAft>
                    <a:spcPts val="0"/>
                  </a:spcAft>
                </a:pPr>
                <a:r>
                  <a:rPr lang="en-US" sz="1200" dirty="0">
                    <a:ln>
                      <a:noFill/>
                    </a:ln>
                    <a:effectLst/>
                    <a:latin typeface="Calibri" panose="020F0502020204030204" pitchFamily="34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 </a:t>
                </a:r>
                <a:endParaRPr lang="zh-TW" sz="1200" dirty="0">
                  <a:effectLst/>
                  <a:latin typeface="新細明體" panose="02020500000000000000" pitchFamily="18" charset="-120"/>
                  <a:ea typeface="新細明體" panose="02020500000000000000" pitchFamily="18" charset="-120"/>
                  <a:cs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26" name="文字方塊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2048" y="3737996"/>
                <a:ext cx="4510407" cy="2643152"/>
              </a:xfrm>
              <a:prstGeom prst="rect">
                <a:avLst/>
              </a:prstGeom>
              <a:blipFill>
                <a:blip r:embed="rId2"/>
                <a:stretch>
                  <a:fillRect r="-135"/>
                </a:stretch>
              </a:blipFill>
              <a:ln w="6350"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字方塊 2"/>
          <p:cNvSpPr txBox="1"/>
          <p:nvPr/>
        </p:nvSpPr>
        <p:spPr>
          <a:xfrm>
            <a:off x="2377544" y="3199918"/>
            <a:ext cx="4120039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TW" sz="2400" b="1" dirty="0">
                <a:solidFill>
                  <a:srgbClr val="70AD47"/>
                </a:solidFill>
                <a:latin typeface="微軟正黑體" panose="020B0604030504040204" pitchFamily="34" charset="-120"/>
                <a:ea typeface="新細明體" panose="02020500000000000000" pitchFamily="18" charset="-120"/>
                <a:cs typeface="新細明體" panose="02020500000000000000" pitchFamily="18" charset="-120"/>
              </a:rPr>
              <a:t>this</a:t>
            </a:r>
            <a:r>
              <a:rPr lang="en-US" altLang="zh-TW" sz="2400" b="1" dirty="0">
                <a:latin typeface="微軟正黑體" panose="020B0604030504040204" pitchFamily="34" charset="-120"/>
                <a:ea typeface="新細明體" panose="02020500000000000000" pitchFamily="18" charset="-120"/>
                <a:cs typeface="新細明體" panose="02020500000000000000" pitchFamily="18" charset="-120"/>
              </a:rPr>
              <a:t> </a:t>
            </a:r>
            <a:r>
              <a:rPr lang="en-US" altLang="zh-TW" sz="2400" b="1" dirty="0">
                <a:solidFill>
                  <a:srgbClr val="FF0000"/>
                </a:solidFill>
                <a:latin typeface="微軟正黑體" panose="020B0604030504040204" pitchFamily="34" charset="-120"/>
                <a:ea typeface="新細明體" panose="02020500000000000000" pitchFamily="18" charset="-120"/>
                <a:cs typeface="新細明體" panose="02020500000000000000" pitchFamily="18" charset="-120"/>
              </a:rPr>
              <a:t>is</a:t>
            </a:r>
            <a:r>
              <a:rPr lang="en-US" altLang="zh-TW" sz="2400" b="1" dirty="0">
                <a:latin typeface="微軟正黑體" panose="020B0604030504040204" pitchFamily="34" charset="-120"/>
                <a:ea typeface="新細明體" panose="02020500000000000000" pitchFamily="18" charset="-120"/>
                <a:cs typeface="新細明體" panose="02020500000000000000" pitchFamily="18" charset="-120"/>
              </a:rPr>
              <a:t> </a:t>
            </a:r>
            <a:r>
              <a:rPr lang="en-US" altLang="zh-TW" sz="2400" b="1" dirty="0">
                <a:solidFill>
                  <a:srgbClr val="4472C4"/>
                </a:solidFill>
                <a:latin typeface="微軟正黑體" panose="020B0604030504040204" pitchFamily="34" charset="-120"/>
                <a:ea typeface="新細明體" panose="02020500000000000000" pitchFamily="18" charset="-120"/>
                <a:cs typeface="新細明體" panose="02020500000000000000" pitchFamily="18" charset="-120"/>
              </a:rPr>
              <a:t>very</a:t>
            </a:r>
            <a:r>
              <a:rPr lang="en-US" altLang="zh-TW" sz="2400" b="1" dirty="0">
                <a:latin typeface="微軟正黑體" panose="020B0604030504040204" pitchFamily="34" charset="-120"/>
                <a:ea typeface="新細明體" panose="02020500000000000000" pitchFamily="18" charset="-120"/>
                <a:cs typeface="新細明體" panose="02020500000000000000" pitchFamily="18" charset="-120"/>
              </a:rPr>
              <a:t> </a:t>
            </a:r>
            <a:r>
              <a:rPr lang="en-US" altLang="zh-TW" sz="2400" b="1" dirty="0">
                <a:solidFill>
                  <a:srgbClr val="ED7D31"/>
                </a:solidFill>
                <a:latin typeface="微軟正黑體" panose="020B0604030504040204" pitchFamily="34" charset="-120"/>
                <a:ea typeface="新細明體" panose="02020500000000000000" pitchFamily="18" charset="-120"/>
                <a:cs typeface="新細明體" panose="02020500000000000000" pitchFamily="18" charset="-120"/>
              </a:rPr>
              <a:t>good</a:t>
            </a:r>
            <a:r>
              <a:rPr lang="en-US" altLang="zh-TW" sz="2400" b="1" dirty="0">
                <a:latin typeface="微軟正黑體" panose="020B0604030504040204" pitchFamily="34" charset="-120"/>
                <a:ea typeface="新細明體" panose="02020500000000000000" pitchFamily="18" charset="-120"/>
                <a:cs typeface="新細明體" panose="02020500000000000000" pitchFamily="18" charset="-120"/>
              </a:rPr>
              <a:t> </a:t>
            </a:r>
            <a:r>
              <a:rPr lang="en-US" altLang="zh-TW" sz="2400" b="1" dirty="0">
                <a:solidFill>
                  <a:srgbClr val="7030A0"/>
                </a:solidFill>
                <a:latin typeface="微軟正黑體" panose="020B0604030504040204" pitchFamily="34" charset="-120"/>
                <a:ea typeface="新細明體" panose="02020500000000000000" pitchFamily="18" charset="-120"/>
                <a:cs typeface="新細明體" panose="02020500000000000000" pitchFamily="18" charset="-120"/>
              </a:rPr>
              <a:t>right</a:t>
            </a:r>
            <a:r>
              <a:rPr lang="en-US" altLang="zh-TW" sz="2400" b="1" dirty="0">
                <a:latin typeface="微軟正黑體" panose="020B0604030504040204" pitchFamily="34" charset="-120"/>
                <a:ea typeface="新細明體" panose="02020500000000000000" pitchFamily="18" charset="-120"/>
                <a:cs typeface="新細明體" panose="02020500000000000000" pitchFamily="18" charset="-120"/>
              </a:rPr>
              <a:t> </a:t>
            </a:r>
            <a:r>
              <a:rPr lang="en-US" altLang="zh-TW" sz="2400" b="1" dirty="0" smtClean="0">
                <a:latin typeface="微軟正黑體" panose="020B0604030504040204" pitchFamily="34" charset="-120"/>
                <a:ea typeface="新細明體" panose="02020500000000000000" pitchFamily="18" charset="-120"/>
                <a:cs typeface="新細明體" panose="02020500000000000000" pitchFamily="18" charset="-120"/>
              </a:rPr>
              <a:t>now</a:t>
            </a:r>
            <a:endParaRPr lang="zh-TW" altLang="zh-TW" sz="2400" b="1" dirty="0">
              <a:latin typeface="新細明體" panose="02020500000000000000" pitchFamily="18" charset="-120"/>
              <a:ea typeface="新細明體" panose="02020500000000000000" pitchFamily="18" charset="-120"/>
              <a:cs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812167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/>
          <p:cNvSpPr txBox="1"/>
          <p:nvPr/>
        </p:nvSpPr>
        <p:spPr>
          <a:xfrm>
            <a:off x="0" y="6389066"/>
            <a:ext cx="3872827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高雄女中新興科技區域推廣中心</a:t>
            </a:r>
            <a:endParaRPr lang="zh-TW" altLang="en-US" sz="2000" dirty="0">
              <a:solidFill>
                <a:srgbClr val="0070C0"/>
              </a:solidFill>
            </a:endParaRPr>
          </a:p>
        </p:txBody>
      </p:sp>
      <p:cxnSp>
        <p:nvCxnSpPr>
          <p:cNvPr id="6" name="直線接點 5"/>
          <p:cNvCxnSpPr/>
          <p:nvPr/>
        </p:nvCxnSpPr>
        <p:spPr>
          <a:xfrm>
            <a:off x="0" y="6389066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oogle Shape;362;p102"/>
          <p:cNvGrpSpPr/>
          <p:nvPr/>
        </p:nvGrpSpPr>
        <p:grpSpPr>
          <a:xfrm>
            <a:off x="2932463" y="122835"/>
            <a:ext cx="6283511" cy="560398"/>
            <a:chOff x="104932" y="122092"/>
            <a:chExt cx="3934334" cy="659567"/>
          </a:xfrm>
        </p:grpSpPr>
        <p:sp>
          <p:nvSpPr>
            <p:cNvPr id="9" name="Google Shape;363;p102"/>
            <p:cNvSpPr/>
            <p:nvPr/>
          </p:nvSpPr>
          <p:spPr>
            <a:xfrm>
              <a:off x="104932" y="122092"/>
              <a:ext cx="3934334" cy="659567"/>
            </a:xfrm>
            <a:prstGeom prst="ribbon2">
              <a:avLst>
                <a:gd name="adj1" fmla="val 5303"/>
                <a:gd name="adj2" fmla="val 70628"/>
              </a:avLst>
            </a:prstGeom>
            <a:gradFill>
              <a:gsLst>
                <a:gs pos="0">
                  <a:srgbClr val="0F4F65"/>
                </a:gs>
                <a:gs pos="50000">
                  <a:srgbClr val="167493"/>
                </a:gs>
                <a:gs pos="100000">
                  <a:srgbClr val="1C8AB0"/>
                </a:gs>
              </a:gsLst>
              <a:path path="circle">
                <a:fillToRect l="50000" t="50000" r="50000" b="50000"/>
              </a:path>
              <a:tileRect/>
            </a:gradFill>
            <a:ln w="25400" cap="flat" cmpd="sng">
              <a:solidFill>
                <a:srgbClr val="1B617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364;p102"/>
            <p:cNvSpPr txBox="1"/>
            <p:nvPr/>
          </p:nvSpPr>
          <p:spPr>
            <a:xfrm>
              <a:off x="779488" y="195580"/>
              <a:ext cx="2687238" cy="5433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lvl="0" algn="ctr"/>
              <a:r>
                <a:rPr lang="en-US" altLang="zh-TW" sz="2400" b="1" dirty="0" smtClean="0">
                  <a:solidFill>
                    <a:schemeClr val="bg1"/>
                  </a:solidFill>
                  <a:ea typeface="Microsoft JhengHei"/>
                </a:rPr>
                <a:t>One</a:t>
              </a:r>
              <a:r>
                <a:rPr lang="zh-TW" altLang="en-US" sz="2400" b="1" dirty="0" smtClean="0">
                  <a:solidFill>
                    <a:schemeClr val="bg1"/>
                  </a:solidFill>
                  <a:ea typeface="Microsoft JhengHei"/>
                </a:rPr>
                <a:t> </a:t>
              </a:r>
              <a:r>
                <a:rPr lang="en-US" altLang="zh-TW" sz="2400" b="1" dirty="0" smtClean="0">
                  <a:solidFill>
                    <a:schemeClr val="bg1"/>
                  </a:solidFill>
                  <a:ea typeface="Microsoft JhengHei"/>
                </a:rPr>
                <a:t>Hot </a:t>
              </a:r>
              <a:r>
                <a:rPr lang="zh-TW" altLang="en-US" sz="2400" b="1" dirty="0" smtClean="0">
                  <a:solidFill>
                    <a:schemeClr val="bg1"/>
                  </a:solidFill>
                  <a:ea typeface="Microsoft JhengHei"/>
                </a:rPr>
                <a:t>表示字、詞的問題</a:t>
              </a:r>
              <a:endParaRPr lang="zh-TW" altLang="en-US" sz="2400" b="1" i="0" u="none" strike="noStrike" cap="none" dirty="0">
                <a:solidFill>
                  <a:schemeClr val="bg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5" name="文字方塊 4"/>
          <p:cNvSpPr txBox="1"/>
          <p:nvPr/>
        </p:nvSpPr>
        <p:spPr>
          <a:xfrm>
            <a:off x="291625" y="817192"/>
            <a:ext cx="1147175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lang="zh-TW" altLang="en-US" sz="2400" b="1" dirty="0" smtClean="0"/>
              <a:t>維度爆炸問題：若詞庫內的單詞數量有</a:t>
            </a:r>
            <a:r>
              <a:rPr lang="en-US" altLang="zh-TW" sz="2400" b="1" dirty="0" smtClean="0"/>
              <a:t>10000</a:t>
            </a:r>
            <a:r>
              <a:rPr lang="zh-TW" altLang="en-US" sz="2400" b="1" dirty="0" smtClean="0"/>
              <a:t>個，</a:t>
            </a:r>
            <a:r>
              <a:rPr lang="en-US" altLang="zh-TW" sz="2400" b="1" dirty="0" smtClean="0"/>
              <a:t>One-Hot</a:t>
            </a:r>
            <a:r>
              <a:rPr lang="zh-TW" altLang="en-US" sz="2400" b="1" dirty="0" smtClean="0"/>
              <a:t>編碼的維度將達</a:t>
            </a:r>
            <a:r>
              <a:rPr lang="en-US" altLang="zh-TW" sz="2400" b="1" dirty="0" smtClean="0"/>
              <a:t>10000</a:t>
            </a:r>
            <a:r>
              <a:rPr lang="zh-TW" altLang="en-US" sz="2400" b="1" dirty="0" smtClean="0"/>
              <a:t>個維度。</a:t>
            </a:r>
            <a:endParaRPr lang="en-US" altLang="zh-TW" sz="2400" b="1" dirty="0" smtClean="0"/>
          </a:p>
          <a:p>
            <a:pPr marL="342900" indent="-342900">
              <a:buFont typeface="Wingdings" panose="05000000000000000000" pitchFamily="2" charset="2"/>
              <a:buChar char="n"/>
            </a:pPr>
            <a:r>
              <a:rPr lang="zh-TW" altLang="en-US" sz="2400" b="1" dirty="0"/>
              <a:t>稀疏</a:t>
            </a:r>
            <a:r>
              <a:rPr lang="zh-TW" altLang="en-US" sz="2400" b="1" dirty="0" smtClean="0"/>
              <a:t>矩陣：</a:t>
            </a:r>
            <a:r>
              <a:rPr lang="en-US" altLang="zh-TW" sz="2400" b="1" dirty="0" smtClean="0"/>
              <a:t>One-Hot</a:t>
            </a:r>
            <a:r>
              <a:rPr lang="zh-TW" altLang="en-US" sz="2400" b="1" dirty="0" smtClean="0"/>
              <a:t>編碼中，大量</a:t>
            </a:r>
            <a:r>
              <a:rPr lang="zh-TW" altLang="en-US" sz="2400" b="1" dirty="0"/>
              <a:t>維度都</a:t>
            </a:r>
            <a:r>
              <a:rPr lang="zh-TW" altLang="en-US" sz="2400" b="1" dirty="0" smtClean="0"/>
              <a:t>是</a:t>
            </a:r>
            <a:r>
              <a:rPr lang="en-US" altLang="zh-TW" sz="2400" b="1" dirty="0" smtClean="0"/>
              <a:t>0</a:t>
            </a:r>
            <a:r>
              <a:rPr lang="zh-TW" altLang="en-US" sz="2400" b="1" dirty="0"/>
              <a:t>、所含</a:t>
            </a:r>
            <a:r>
              <a:rPr lang="zh-TW" altLang="en-US" sz="2400" b="1" dirty="0" smtClean="0"/>
              <a:t>有效訊息很少，會很難訓練。</a:t>
            </a:r>
            <a:endParaRPr lang="en-US" altLang="zh-TW" sz="2400" b="1" dirty="0" smtClean="0"/>
          </a:p>
          <a:p>
            <a:pPr marL="342900" indent="-342900">
              <a:buFont typeface="Wingdings" panose="05000000000000000000" pitchFamily="2" charset="2"/>
              <a:buChar char="n"/>
            </a:pPr>
            <a:r>
              <a:rPr lang="zh-TW" altLang="en-US" sz="2400" b="1" dirty="0"/>
              <a:t>向量垂直</a:t>
            </a:r>
            <a:r>
              <a:rPr lang="zh-TW" altLang="en-US" sz="2400" b="1" dirty="0" smtClean="0"/>
              <a:t>：每一個單詞都只佔有一個維度，彼此間毫無相干，相互投影</a:t>
            </a:r>
            <a:r>
              <a:rPr lang="en-US" altLang="zh-TW" sz="2400" b="1" dirty="0" smtClean="0"/>
              <a:t>(</a:t>
            </a:r>
            <a:r>
              <a:rPr lang="zh-TW" altLang="en-US" sz="2400" b="1" dirty="0" smtClean="0"/>
              <a:t>餘弦相關度</a:t>
            </a:r>
            <a:r>
              <a:rPr lang="en-US" altLang="zh-TW" sz="2400" b="1" dirty="0" smtClean="0"/>
              <a:t>)</a:t>
            </a:r>
            <a:r>
              <a:rPr lang="zh-TW" altLang="en-US" sz="2400" b="1" dirty="0" smtClean="0"/>
              <a:t>都是零。</a:t>
            </a:r>
            <a:endParaRPr lang="zh-TW" altLang="en-US" sz="2400" b="1" dirty="0"/>
          </a:p>
        </p:txBody>
      </p:sp>
      <p:grpSp>
        <p:nvGrpSpPr>
          <p:cNvPr id="11" name="群組 10"/>
          <p:cNvGrpSpPr/>
          <p:nvPr/>
        </p:nvGrpSpPr>
        <p:grpSpPr>
          <a:xfrm>
            <a:off x="2828961" y="3703807"/>
            <a:ext cx="3505153" cy="2142093"/>
            <a:chOff x="323850" y="220671"/>
            <a:chExt cx="1976120" cy="1208079"/>
          </a:xfrm>
        </p:grpSpPr>
        <p:cxnSp>
          <p:nvCxnSpPr>
            <p:cNvPr id="12" name="肘形接點 11"/>
            <p:cNvCxnSpPr/>
            <p:nvPr/>
          </p:nvCxnSpPr>
          <p:spPr>
            <a:xfrm>
              <a:off x="323850" y="223837"/>
              <a:ext cx="1971675" cy="176192"/>
            </a:xfrm>
            <a:prstGeom prst="bentConnector3">
              <a:avLst>
                <a:gd name="adj1" fmla="val 431"/>
              </a:avLst>
            </a:prstGeom>
            <a:ln w="50800">
              <a:solidFill>
                <a:schemeClr val="accent3"/>
              </a:solidFill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3" name="肘形接點 12"/>
            <p:cNvCxnSpPr/>
            <p:nvPr/>
          </p:nvCxnSpPr>
          <p:spPr>
            <a:xfrm>
              <a:off x="504826" y="220671"/>
              <a:ext cx="1790699" cy="371195"/>
            </a:xfrm>
            <a:prstGeom prst="bentConnector3">
              <a:avLst>
                <a:gd name="adj1" fmla="val 220"/>
              </a:avLst>
            </a:prstGeom>
            <a:ln w="508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肘形接點 13"/>
            <p:cNvCxnSpPr/>
            <p:nvPr/>
          </p:nvCxnSpPr>
          <p:spPr>
            <a:xfrm>
              <a:off x="809625" y="247650"/>
              <a:ext cx="1485900" cy="578485"/>
            </a:xfrm>
            <a:prstGeom prst="bentConnector3">
              <a:avLst>
                <a:gd name="adj1" fmla="val 489"/>
              </a:avLst>
            </a:prstGeom>
            <a:ln w="508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肘形接點 14"/>
            <p:cNvCxnSpPr/>
            <p:nvPr/>
          </p:nvCxnSpPr>
          <p:spPr>
            <a:xfrm>
              <a:off x="1190625" y="257175"/>
              <a:ext cx="1104899" cy="773907"/>
            </a:xfrm>
            <a:prstGeom prst="bentConnector3">
              <a:avLst>
                <a:gd name="adj1" fmla="val 427"/>
              </a:avLst>
            </a:prstGeom>
            <a:ln w="50800"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6" name="肘形接點 15"/>
            <p:cNvCxnSpPr/>
            <p:nvPr/>
          </p:nvCxnSpPr>
          <p:spPr>
            <a:xfrm>
              <a:off x="1614488" y="257175"/>
              <a:ext cx="685482" cy="966470"/>
            </a:xfrm>
            <a:prstGeom prst="bentConnector3">
              <a:avLst>
                <a:gd name="adj1" fmla="val 0"/>
              </a:avLst>
            </a:prstGeom>
            <a:ln w="508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肘形接點 16"/>
            <p:cNvCxnSpPr/>
            <p:nvPr/>
          </p:nvCxnSpPr>
          <p:spPr>
            <a:xfrm>
              <a:off x="1976438" y="257175"/>
              <a:ext cx="319087" cy="1171575"/>
            </a:xfrm>
            <a:prstGeom prst="bentConnector3">
              <a:avLst>
                <a:gd name="adj1" fmla="val 0"/>
              </a:avLst>
            </a:prstGeom>
            <a:ln w="5080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文字方塊 17"/>
          <p:cNvSpPr txBox="1"/>
          <p:nvPr/>
        </p:nvSpPr>
        <p:spPr>
          <a:xfrm>
            <a:off x="2377544" y="3199918"/>
            <a:ext cx="4120039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TW" sz="2400" b="1" dirty="0">
                <a:solidFill>
                  <a:srgbClr val="70AD47"/>
                </a:solidFill>
                <a:latin typeface="微軟正黑體" panose="020B0604030504040204" pitchFamily="34" charset="-120"/>
                <a:ea typeface="新細明體" panose="02020500000000000000" pitchFamily="18" charset="-120"/>
                <a:cs typeface="新細明體" panose="02020500000000000000" pitchFamily="18" charset="-120"/>
              </a:rPr>
              <a:t>this</a:t>
            </a:r>
            <a:r>
              <a:rPr lang="en-US" altLang="zh-TW" sz="2400" b="1" dirty="0">
                <a:latin typeface="微軟正黑體" panose="020B0604030504040204" pitchFamily="34" charset="-120"/>
                <a:ea typeface="新細明體" panose="02020500000000000000" pitchFamily="18" charset="-120"/>
                <a:cs typeface="新細明體" panose="02020500000000000000" pitchFamily="18" charset="-120"/>
              </a:rPr>
              <a:t> </a:t>
            </a:r>
            <a:r>
              <a:rPr lang="en-US" altLang="zh-TW" sz="2400" b="1" dirty="0">
                <a:solidFill>
                  <a:srgbClr val="FF0000"/>
                </a:solidFill>
                <a:latin typeface="微軟正黑體" panose="020B0604030504040204" pitchFamily="34" charset="-120"/>
                <a:ea typeface="新細明體" panose="02020500000000000000" pitchFamily="18" charset="-120"/>
                <a:cs typeface="新細明體" panose="02020500000000000000" pitchFamily="18" charset="-120"/>
              </a:rPr>
              <a:t>is</a:t>
            </a:r>
            <a:r>
              <a:rPr lang="en-US" altLang="zh-TW" sz="2400" b="1" dirty="0">
                <a:latin typeface="微軟正黑體" panose="020B0604030504040204" pitchFamily="34" charset="-120"/>
                <a:ea typeface="新細明體" panose="02020500000000000000" pitchFamily="18" charset="-120"/>
                <a:cs typeface="新細明體" panose="02020500000000000000" pitchFamily="18" charset="-120"/>
              </a:rPr>
              <a:t> </a:t>
            </a:r>
            <a:r>
              <a:rPr lang="en-US" altLang="zh-TW" sz="2400" b="1" dirty="0">
                <a:solidFill>
                  <a:srgbClr val="4472C4"/>
                </a:solidFill>
                <a:latin typeface="微軟正黑體" panose="020B0604030504040204" pitchFamily="34" charset="-120"/>
                <a:ea typeface="新細明體" panose="02020500000000000000" pitchFamily="18" charset="-120"/>
                <a:cs typeface="新細明體" panose="02020500000000000000" pitchFamily="18" charset="-120"/>
              </a:rPr>
              <a:t>very</a:t>
            </a:r>
            <a:r>
              <a:rPr lang="en-US" altLang="zh-TW" sz="2400" b="1" dirty="0">
                <a:latin typeface="微軟正黑體" panose="020B0604030504040204" pitchFamily="34" charset="-120"/>
                <a:ea typeface="新細明體" panose="02020500000000000000" pitchFamily="18" charset="-120"/>
                <a:cs typeface="新細明體" panose="02020500000000000000" pitchFamily="18" charset="-120"/>
              </a:rPr>
              <a:t> </a:t>
            </a:r>
            <a:r>
              <a:rPr lang="en-US" altLang="zh-TW" sz="2400" b="1" dirty="0">
                <a:solidFill>
                  <a:srgbClr val="ED7D31"/>
                </a:solidFill>
                <a:latin typeface="微軟正黑體" panose="020B0604030504040204" pitchFamily="34" charset="-120"/>
                <a:ea typeface="新細明體" panose="02020500000000000000" pitchFamily="18" charset="-120"/>
                <a:cs typeface="新細明體" panose="02020500000000000000" pitchFamily="18" charset="-120"/>
              </a:rPr>
              <a:t>good</a:t>
            </a:r>
            <a:r>
              <a:rPr lang="en-US" altLang="zh-TW" sz="2400" b="1" dirty="0">
                <a:latin typeface="微軟正黑體" panose="020B0604030504040204" pitchFamily="34" charset="-120"/>
                <a:ea typeface="新細明體" panose="02020500000000000000" pitchFamily="18" charset="-120"/>
                <a:cs typeface="新細明體" panose="02020500000000000000" pitchFamily="18" charset="-120"/>
              </a:rPr>
              <a:t> </a:t>
            </a:r>
            <a:r>
              <a:rPr lang="en-US" altLang="zh-TW" sz="2400" b="1" dirty="0">
                <a:solidFill>
                  <a:srgbClr val="7030A0"/>
                </a:solidFill>
                <a:latin typeface="微軟正黑體" panose="020B0604030504040204" pitchFamily="34" charset="-120"/>
                <a:ea typeface="新細明體" panose="02020500000000000000" pitchFamily="18" charset="-120"/>
                <a:cs typeface="新細明體" panose="02020500000000000000" pitchFamily="18" charset="-120"/>
              </a:rPr>
              <a:t>right</a:t>
            </a:r>
            <a:r>
              <a:rPr lang="en-US" altLang="zh-TW" sz="2400" b="1" dirty="0">
                <a:latin typeface="微軟正黑體" panose="020B0604030504040204" pitchFamily="34" charset="-120"/>
                <a:ea typeface="新細明體" panose="02020500000000000000" pitchFamily="18" charset="-120"/>
                <a:cs typeface="新細明體" panose="02020500000000000000" pitchFamily="18" charset="-120"/>
              </a:rPr>
              <a:t> </a:t>
            </a:r>
            <a:r>
              <a:rPr lang="en-US" altLang="zh-TW" sz="2400" b="1" dirty="0" smtClean="0">
                <a:latin typeface="微軟正黑體" panose="020B0604030504040204" pitchFamily="34" charset="-120"/>
                <a:ea typeface="新細明體" panose="02020500000000000000" pitchFamily="18" charset="-120"/>
                <a:cs typeface="新細明體" panose="02020500000000000000" pitchFamily="18" charset="-120"/>
              </a:rPr>
              <a:t>now</a:t>
            </a:r>
            <a:endParaRPr lang="zh-TW" altLang="zh-TW" sz="2400" b="1" dirty="0">
              <a:latin typeface="新細明體" panose="02020500000000000000" pitchFamily="18" charset="-120"/>
              <a:ea typeface="新細明體" panose="02020500000000000000" pitchFamily="18" charset="-120"/>
              <a:cs typeface="新細明體" panose="02020500000000000000" pitchFamily="18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47"/>
              <p:cNvSpPr txBox="1"/>
              <p:nvPr/>
            </p:nvSpPr>
            <p:spPr>
              <a:xfrm>
                <a:off x="6342048" y="3737996"/>
                <a:ext cx="4510407" cy="2643152"/>
              </a:xfrm>
              <a:prstGeom prst="rect">
                <a:avLst/>
              </a:prstGeom>
              <a:solidFill>
                <a:schemeClr val="lt1"/>
              </a:solidFill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zh-TW" sz="2400" i="1" smtClean="0">
                              <a:ln>
                                <a:noFill/>
                              </a:ln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新細明體" panose="02020500000000000000" pitchFamily="18" charset="-12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zh-TW" sz="2400" i="1">
                                  <a:ln>
                                    <a:noFill/>
                                  </a:ln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新細明體" panose="02020500000000000000" pitchFamily="18" charset="-120"/>
                                </a:rPr>
                              </m:ctrlPr>
                            </m:eqArr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zh-TW" sz="2400" b="1" i="1">
                                      <a:ln>
                                        <a:noFill/>
                                      </a:ln>
                                      <a:solidFill>
                                        <a:srgbClr val="70AD47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新細明體" panose="02020500000000000000" pitchFamily="18" charset="-12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3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zh-TW" sz="2400" b="1" i="1">
                                          <a:ln>
                                            <a:noFill/>
                                          </a:ln>
                                          <a:solidFill>
                                            <a:srgbClr val="70AD47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新細明體" panose="02020500000000000000" pitchFamily="18" charset="-12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a:rPr lang="en-US" sz="2400" b="1" i="1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70AD47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新細明體" panose="02020500000000000000" pitchFamily="18" charset="-120"/>
                                            <a:cs typeface="新細明體" panose="02020500000000000000" pitchFamily="18" charset="-120"/>
                                          </a:rPr>
                                          <m:t>𝟎</m:t>
                                        </m:r>
                                      </m:e>
                                      <m:e>
                                        <m:r>
                                          <a:rPr lang="en-US" sz="2400" b="1" i="1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70AD47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新細明體" panose="02020500000000000000" pitchFamily="18" charset="-120"/>
                                            <a:cs typeface="新細明體" panose="02020500000000000000" pitchFamily="18" charset="-120"/>
                                          </a:rPr>
                                          <m:t>𝟏</m:t>
                                        </m:r>
                                      </m:e>
                                      <m:e>
                                        <m:r>
                                          <a:rPr lang="en-US" sz="2400" b="1" i="1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70AD47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新細明體" panose="02020500000000000000" pitchFamily="18" charset="-120"/>
                                            <a:cs typeface="新細明體" panose="02020500000000000000" pitchFamily="18" charset="-120"/>
                                          </a:rPr>
                                          <m:t>𝟎</m:t>
                                        </m:r>
                                      </m:e>
                                    </m:mr>
                                  </m:m>
                                  <m:r>
                                    <a:rPr lang="en-US" sz="2400" b="1" i="1">
                                      <a:ln>
                                        <a:noFill/>
                                      </a:ln>
                                      <a:solidFill>
                                        <a:srgbClr val="70AD47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新細明體" panose="02020500000000000000" pitchFamily="18" charset="-120"/>
                                      <a:cs typeface="新細明體" panose="02020500000000000000" pitchFamily="18" charset="-120"/>
                                    </a:rPr>
                                    <m:t>    </m:t>
                                  </m:r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3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zh-TW" sz="2400" b="1" i="1">
                                          <a:ln>
                                            <a:noFill/>
                                          </a:ln>
                                          <a:solidFill>
                                            <a:srgbClr val="70AD47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新細明體" panose="02020500000000000000" pitchFamily="18" charset="-12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a:rPr lang="en-US" sz="2400" b="1" i="1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70AD47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新細明體" panose="02020500000000000000" pitchFamily="18" charset="-120"/>
                                            <a:cs typeface="新細明體" panose="02020500000000000000" pitchFamily="18" charset="-120"/>
                                          </a:rPr>
                                          <m:t>𝟎</m:t>
                                        </m:r>
                                      </m:e>
                                      <m:e>
                                        <m:r>
                                          <a:rPr lang="en-US" sz="2400" b="1" i="1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70AD47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新細明體" panose="02020500000000000000" pitchFamily="18" charset="-120"/>
                                            <a:cs typeface="新細明體" panose="02020500000000000000" pitchFamily="18" charset="-120"/>
                                          </a:rPr>
                                          <m:t>𝟎</m:t>
                                        </m:r>
                                      </m:e>
                                      <m:e>
                                        <m:r>
                                          <a:rPr lang="en-US" sz="2400" b="1" i="1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70AD47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新細明體" panose="02020500000000000000" pitchFamily="18" charset="-120"/>
                                            <a:cs typeface="新細明體" panose="02020500000000000000" pitchFamily="18" charset="-120"/>
                                          </a:rPr>
                                          <m:t>𝟎</m:t>
                                        </m:r>
                                      </m:e>
                                    </m:mr>
                                  </m:m>
                                  <m:r>
                                    <a:rPr lang="en-US" sz="2400" b="1" i="1">
                                      <a:ln>
                                        <a:noFill/>
                                      </a:ln>
                                      <a:solidFill>
                                        <a:srgbClr val="70AD47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新細明體" panose="02020500000000000000" pitchFamily="18" charset="-120"/>
                                      <a:cs typeface="新細明體" panose="02020500000000000000" pitchFamily="18" charset="-120"/>
                                    </a:rPr>
                                    <m:t>    </m:t>
                                  </m:r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3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zh-TW" sz="2400" b="1" i="1">
                                          <a:ln>
                                            <a:noFill/>
                                          </a:ln>
                                          <a:solidFill>
                                            <a:srgbClr val="70AD47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新細明體" panose="02020500000000000000" pitchFamily="18" charset="-12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a:rPr lang="en-US" sz="2400" b="1" i="1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70AD47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新細明體" panose="02020500000000000000" pitchFamily="18" charset="-120"/>
                                            <a:cs typeface="新細明體" panose="02020500000000000000" pitchFamily="18" charset="-120"/>
                                          </a:rPr>
                                          <m:t>𝟎</m:t>
                                        </m:r>
                                      </m:e>
                                      <m:e>
                                        <m:r>
                                          <a:rPr lang="en-US" sz="2400" b="1" i="1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70AD47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新細明體" panose="02020500000000000000" pitchFamily="18" charset="-120"/>
                                            <a:cs typeface="新細明體" panose="02020500000000000000" pitchFamily="18" charset="-120"/>
                                          </a:rPr>
                                          <m:t>𝟎</m:t>
                                        </m:r>
                                      </m:e>
                                      <m:e>
                                        <m:r>
                                          <a:rPr lang="en-US" sz="2400" b="1" i="1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70AD47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新細明體" panose="02020500000000000000" pitchFamily="18" charset="-120"/>
                                            <a:cs typeface="新細明體" panose="02020500000000000000" pitchFamily="18" charset="-120"/>
                                          </a:rPr>
                                          <m:t>𝟎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zh-TW" sz="2400" b="1" i="1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新細明體" panose="02020500000000000000" pitchFamily="18" charset="-12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3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zh-TW" sz="2400" b="1" i="1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新細明體" panose="02020500000000000000" pitchFamily="18" charset="-12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a:rPr lang="en-US" sz="2400" b="1" i="1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FF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新細明體" panose="02020500000000000000" pitchFamily="18" charset="-120"/>
                                            <a:cs typeface="新細明體" panose="02020500000000000000" pitchFamily="18" charset="-120"/>
                                          </a:rPr>
                                          <m:t>𝟎</m:t>
                                        </m:r>
                                      </m:e>
                                      <m:e>
                                        <m:r>
                                          <a:rPr lang="en-US" sz="2400" b="1" i="1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FF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新細明體" panose="02020500000000000000" pitchFamily="18" charset="-120"/>
                                            <a:cs typeface="新細明體" panose="02020500000000000000" pitchFamily="18" charset="-120"/>
                                          </a:rPr>
                                          <m:t>𝟎</m:t>
                                        </m:r>
                                      </m:e>
                                      <m:e>
                                        <m:r>
                                          <a:rPr lang="en-US" sz="2400" b="1" i="1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FF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新細明體" panose="02020500000000000000" pitchFamily="18" charset="-120"/>
                                            <a:cs typeface="新細明體" panose="02020500000000000000" pitchFamily="18" charset="-120"/>
                                          </a:rPr>
                                          <m:t>𝟎</m:t>
                                        </m:r>
                                      </m:e>
                                    </m:mr>
                                  </m:m>
                                  <m:r>
                                    <a:rPr lang="en-US" sz="2400" b="1" i="1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新細明體" panose="02020500000000000000" pitchFamily="18" charset="-120"/>
                                      <a:cs typeface="新細明體" panose="02020500000000000000" pitchFamily="18" charset="-120"/>
                                    </a:rPr>
                                    <m:t>    </m:t>
                                  </m:r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3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zh-TW" sz="2400" b="1" i="1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新細明體" panose="02020500000000000000" pitchFamily="18" charset="-12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a:rPr lang="en-US" sz="2400" b="1" i="1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FF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新細明體" panose="02020500000000000000" pitchFamily="18" charset="-120"/>
                                            <a:cs typeface="新細明體" panose="02020500000000000000" pitchFamily="18" charset="-120"/>
                                          </a:rPr>
                                          <m:t>𝟏</m:t>
                                        </m:r>
                                      </m:e>
                                      <m:e>
                                        <m:r>
                                          <a:rPr lang="en-US" sz="2400" b="1" i="1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FF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新細明體" panose="02020500000000000000" pitchFamily="18" charset="-120"/>
                                            <a:cs typeface="新細明體" panose="02020500000000000000" pitchFamily="18" charset="-120"/>
                                          </a:rPr>
                                          <m:t>𝟎</m:t>
                                        </m:r>
                                      </m:e>
                                      <m:e>
                                        <m:r>
                                          <a:rPr lang="en-US" sz="2400" b="1" i="1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FF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新細明體" panose="02020500000000000000" pitchFamily="18" charset="-120"/>
                                            <a:cs typeface="新細明體" panose="02020500000000000000" pitchFamily="18" charset="-120"/>
                                          </a:rPr>
                                          <m:t>𝟎</m:t>
                                        </m:r>
                                      </m:e>
                                    </m:mr>
                                  </m:m>
                                  <m:r>
                                    <a:rPr lang="en-US" sz="2400" b="1" i="1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新細明體" panose="02020500000000000000" pitchFamily="18" charset="-120"/>
                                      <a:cs typeface="新細明體" panose="02020500000000000000" pitchFamily="18" charset="-120"/>
                                    </a:rPr>
                                    <m:t>    </m:t>
                                  </m:r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3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zh-TW" sz="2400" b="1" i="1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新細明體" panose="02020500000000000000" pitchFamily="18" charset="-12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a:rPr lang="en-US" sz="2400" b="1" i="1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FF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新細明體" panose="02020500000000000000" pitchFamily="18" charset="-120"/>
                                            <a:cs typeface="新細明體" panose="02020500000000000000" pitchFamily="18" charset="-120"/>
                                          </a:rPr>
                                          <m:t>𝟎</m:t>
                                        </m:r>
                                      </m:e>
                                      <m:e>
                                        <m:r>
                                          <a:rPr lang="en-US" sz="2400" b="1" i="1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FF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新細明體" panose="02020500000000000000" pitchFamily="18" charset="-120"/>
                                            <a:cs typeface="新細明體" panose="02020500000000000000" pitchFamily="18" charset="-120"/>
                                          </a:rPr>
                                          <m:t>𝟎</m:t>
                                        </m:r>
                                      </m:e>
                                      <m:e>
                                        <m:r>
                                          <a:rPr lang="en-US" sz="2400" b="1" i="1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FF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新細明體" panose="02020500000000000000" pitchFamily="18" charset="-120"/>
                                            <a:cs typeface="新細明體" panose="02020500000000000000" pitchFamily="18" charset="-120"/>
                                          </a:rPr>
                                          <m:t>𝟎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zh-TW" sz="2400" b="1" i="1">
                                      <a:ln>
                                        <a:noFill/>
                                      </a:ln>
                                      <a:solidFill>
                                        <a:srgbClr val="4472C4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新細明體" panose="02020500000000000000" pitchFamily="18" charset="-12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3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zh-TW" sz="2400" b="1" i="1">
                                          <a:ln>
                                            <a:noFill/>
                                          </a:ln>
                                          <a:solidFill>
                                            <a:srgbClr val="4472C4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新細明體" panose="02020500000000000000" pitchFamily="18" charset="-12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a:rPr lang="en-US" sz="2400" b="1" i="1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4472C4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新細明體" panose="02020500000000000000" pitchFamily="18" charset="-120"/>
                                            <a:cs typeface="新細明體" panose="02020500000000000000" pitchFamily="18" charset="-120"/>
                                          </a:rPr>
                                          <m:t>𝟏</m:t>
                                        </m:r>
                                      </m:e>
                                      <m:e>
                                        <m:r>
                                          <a:rPr lang="en-US" sz="2400" b="1" i="1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4472C4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新細明體" panose="02020500000000000000" pitchFamily="18" charset="-120"/>
                                            <a:cs typeface="新細明體" panose="02020500000000000000" pitchFamily="18" charset="-120"/>
                                          </a:rPr>
                                          <m:t>𝟎</m:t>
                                        </m:r>
                                      </m:e>
                                      <m:e>
                                        <m:r>
                                          <a:rPr lang="en-US" sz="2400" b="1" i="1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4472C4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新細明體" panose="02020500000000000000" pitchFamily="18" charset="-120"/>
                                            <a:cs typeface="新細明體" panose="02020500000000000000" pitchFamily="18" charset="-120"/>
                                          </a:rPr>
                                          <m:t>𝟎</m:t>
                                        </m:r>
                                      </m:e>
                                    </m:mr>
                                  </m:m>
                                  <m:r>
                                    <a:rPr lang="en-US" sz="2400" b="1" i="1">
                                      <a:ln>
                                        <a:noFill/>
                                      </a:ln>
                                      <a:solidFill>
                                        <a:srgbClr val="4472C4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新細明體" panose="02020500000000000000" pitchFamily="18" charset="-120"/>
                                      <a:cs typeface="新細明體" panose="02020500000000000000" pitchFamily="18" charset="-120"/>
                                    </a:rPr>
                                    <m:t>    </m:t>
                                  </m:r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3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zh-TW" sz="2400" b="1" i="1">
                                          <a:ln>
                                            <a:noFill/>
                                          </a:ln>
                                          <a:solidFill>
                                            <a:srgbClr val="4472C4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新細明體" panose="02020500000000000000" pitchFamily="18" charset="-12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a:rPr lang="en-US" sz="2400" b="1" i="1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4472C4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新細明體" panose="02020500000000000000" pitchFamily="18" charset="-120"/>
                                            <a:cs typeface="新細明體" panose="02020500000000000000" pitchFamily="18" charset="-120"/>
                                          </a:rPr>
                                          <m:t>𝟎</m:t>
                                        </m:r>
                                      </m:e>
                                      <m:e>
                                        <m:r>
                                          <a:rPr lang="en-US" sz="2400" b="1" i="1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4472C4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新細明體" panose="02020500000000000000" pitchFamily="18" charset="-120"/>
                                            <a:cs typeface="新細明體" panose="02020500000000000000" pitchFamily="18" charset="-120"/>
                                          </a:rPr>
                                          <m:t>𝟎</m:t>
                                        </m:r>
                                      </m:e>
                                      <m:e>
                                        <m:r>
                                          <a:rPr lang="en-US" sz="2400" b="1" i="1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4472C4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新細明體" panose="02020500000000000000" pitchFamily="18" charset="-120"/>
                                            <a:cs typeface="新細明體" panose="02020500000000000000" pitchFamily="18" charset="-120"/>
                                          </a:rPr>
                                          <m:t>𝟎</m:t>
                                        </m:r>
                                      </m:e>
                                    </m:mr>
                                  </m:m>
                                  <m:r>
                                    <a:rPr lang="en-US" sz="2400" b="1" i="1">
                                      <a:ln>
                                        <a:noFill/>
                                      </a:ln>
                                      <a:solidFill>
                                        <a:srgbClr val="4472C4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新細明體" panose="02020500000000000000" pitchFamily="18" charset="-120"/>
                                      <a:cs typeface="新細明體" panose="02020500000000000000" pitchFamily="18" charset="-120"/>
                                    </a:rPr>
                                    <m:t>    </m:t>
                                  </m:r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3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zh-TW" sz="2400" b="1" i="1">
                                          <a:ln>
                                            <a:noFill/>
                                          </a:ln>
                                          <a:solidFill>
                                            <a:srgbClr val="4472C4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新細明體" panose="02020500000000000000" pitchFamily="18" charset="-12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a:rPr lang="en-US" sz="2400" b="1" i="1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4472C4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新細明體" panose="02020500000000000000" pitchFamily="18" charset="-120"/>
                                            <a:cs typeface="新細明體" panose="02020500000000000000" pitchFamily="18" charset="-120"/>
                                          </a:rPr>
                                          <m:t>𝟎</m:t>
                                        </m:r>
                                      </m:e>
                                      <m:e>
                                        <m:r>
                                          <a:rPr lang="en-US" sz="2400" b="1" i="1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4472C4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新細明體" panose="02020500000000000000" pitchFamily="18" charset="-120"/>
                                            <a:cs typeface="新細明體" panose="02020500000000000000" pitchFamily="18" charset="-120"/>
                                          </a:rPr>
                                          <m:t>𝟎</m:t>
                                        </m:r>
                                      </m:e>
                                      <m:e>
                                        <m:r>
                                          <a:rPr lang="en-US" sz="2400" b="1" i="1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4472C4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新細明體" panose="02020500000000000000" pitchFamily="18" charset="-120"/>
                                            <a:cs typeface="新細明體" panose="02020500000000000000" pitchFamily="18" charset="-120"/>
                                          </a:rPr>
                                          <m:t>𝟎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zh-TW" sz="2400" b="1" i="1">
                                      <a:ln>
                                        <a:noFill/>
                                      </a:ln>
                                      <a:solidFill>
                                        <a:srgbClr val="ED7D3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新細明體" panose="02020500000000000000" pitchFamily="18" charset="-12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3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zh-TW" sz="2400" b="1" i="1">
                                          <a:ln>
                                            <a:noFill/>
                                          </a:ln>
                                          <a:solidFill>
                                            <a:srgbClr val="ED7D3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新細明體" panose="02020500000000000000" pitchFamily="18" charset="-12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a:rPr lang="en-US" sz="2400" b="1" i="1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ED7D3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新細明體" panose="02020500000000000000" pitchFamily="18" charset="-120"/>
                                            <a:cs typeface="新細明體" panose="02020500000000000000" pitchFamily="18" charset="-120"/>
                                          </a:rPr>
                                          <m:t>𝟎</m:t>
                                        </m:r>
                                      </m:e>
                                      <m:e>
                                        <m:r>
                                          <a:rPr lang="en-US" sz="2400" b="1" i="1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ED7D3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新細明體" panose="02020500000000000000" pitchFamily="18" charset="-120"/>
                                            <a:cs typeface="新細明體" panose="02020500000000000000" pitchFamily="18" charset="-120"/>
                                          </a:rPr>
                                          <m:t>𝟎</m:t>
                                        </m:r>
                                      </m:e>
                                      <m:e>
                                        <m:r>
                                          <a:rPr lang="en-US" sz="2400" b="1" i="1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ED7D3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新細明體" panose="02020500000000000000" pitchFamily="18" charset="-120"/>
                                            <a:cs typeface="新細明體" panose="02020500000000000000" pitchFamily="18" charset="-120"/>
                                          </a:rPr>
                                          <m:t>𝟏</m:t>
                                        </m:r>
                                      </m:e>
                                    </m:mr>
                                  </m:m>
                                  <m:r>
                                    <a:rPr lang="en-US" sz="2400" b="1" i="1">
                                      <a:ln>
                                        <a:noFill/>
                                      </a:ln>
                                      <a:solidFill>
                                        <a:srgbClr val="ED7D3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新細明體" panose="02020500000000000000" pitchFamily="18" charset="-120"/>
                                      <a:cs typeface="新細明體" panose="02020500000000000000" pitchFamily="18" charset="-120"/>
                                    </a:rPr>
                                    <m:t>    </m:t>
                                  </m:r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3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zh-TW" sz="2400" b="1" i="1">
                                          <a:ln>
                                            <a:noFill/>
                                          </a:ln>
                                          <a:solidFill>
                                            <a:srgbClr val="ED7D3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新細明體" panose="02020500000000000000" pitchFamily="18" charset="-12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a:rPr lang="en-US" sz="2400" b="1" i="1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ED7D3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新細明體" panose="02020500000000000000" pitchFamily="18" charset="-120"/>
                                            <a:cs typeface="新細明體" panose="02020500000000000000" pitchFamily="18" charset="-120"/>
                                          </a:rPr>
                                          <m:t>𝟎</m:t>
                                        </m:r>
                                      </m:e>
                                      <m:e>
                                        <m:r>
                                          <a:rPr lang="en-US" sz="2400" b="1" i="1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ED7D3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新細明體" panose="02020500000000000000" pitchFamily="18" charset="-120"/>
                                            <a:cs typeface="新細明體" panose="02020500000000000000" pitchFamily="18" charset="-120"/>
                                          </a:rPr>
                                          <m:t>𝟎</m:t>
                                        </m:r>
                                      </m:e>
                                      <m:e>
                                        <m:r>
                                          <a:rPr lang="en-US" sz="2400" b="1" i="1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ED7D3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新細明體" panose="02020500000000000000" pitchFamily="18" charset="-120"/>
                                            <a:cs typeface="新細明體" panose="02020500000000000000" pitchFamily="18" charset="-120"/>
                                          </a:rPr>
                                          <m:t>𝟎</m:t>
                                        </m:r>
                                      </m:e>
                                    </m:mr>
                                  </m:m>
                                  <m:r>
                                    <a:rPr lang="en-US" sz="2400" b="1" i="1">
                                      <a:ln>
                                        <a:noFill/>
                                      </a:ln>
                                      <a:solidFill>
                                        <a:srgbClr val="ED7D3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新細明體" panose="02020500000000000000" pitchFamily="18" charset="-120"/>
                                      <a:cs typeface="新細明體" panose="02020500000000000000" pitchFamily="18" charset="-120"/>
                                    </a:rPr>
                                    <m:t>    </m:t>
                                  </m:r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3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zh-TW" sz="2400" b="1" i="1">
                                          <a:ln>
                                            <a:noFill/>
                                          </a:ln>
                                          <a:solidFill>
                                            <a:srgbClr val="ED7D3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新細明體" panose="02020500000000000000" pitchFamily="18" charset="-12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a:rPr lang="en-US" sz="2400" b="1" i="1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ED7D3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新細明體" panose="02020500000000000000" pitchFamily="18" charset="-120"/>
                                            <a:cs typeface="新細明體" panose="02020500000000000000" pitchFamily="18" charset="-120"/>
                                          </a:rPr>
                                          <m:t>𝟎</m:t>
                                        </m:r>
                                      </m:e>
                                      <m:e>
                                        <m:r>
                                          <a:rPr lang="en-US" sz="2400" b="1" i="1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ED7D3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新細明體" panose="02020500000000000000" pitchFamily="18" charset="-120"/>
                                            <a:cs typeface="新細明體" panose="02020500000000000000" pitchFamily="18" charset="-120"/>
                                          </a:rPr>
                                          <m:t>𝟎</m:t>
                                        </m:r>
                                      </m:e>
                                      <m:e>
                                        <m:r>
                                          <a:rPr lang="en-US" sz="2400" b="1" i="1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ED7D3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新細明體" panose="02020500000000000000" pitchFamily="18" charset="-120"/>
                                            <a:cs typeface="新細明體" panose="02020500000000000000" pitchFamily="18" charset="-120"/>
                                          </a:rPr>
                                          <m:t>𝟎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zh-TW" sz="2400" i="1">
                                      <a:ln>
                                        <a:noFill/>
                                      </a:ln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新細明體" panose="02020500000000000000" pitchFamily="18" charset="-12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3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zh-TW" sz="2400" b="1" i="1">
                                          <a:ln>
                                            <a:noFill/>
                                          </a:ln>
                                          <a:solidFill>
                                            <a:srgbClr val="7030A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新細明體" panose="02020500000000000000" pitchFamily="18" charset="-12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a:rPr lang="en-US" sz="2400" b="1" i="1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7030A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新細明體" panose="02020500000000000000" pitchFamily="18" charset="-120"/>
                                            <a:cs typeface="新細明體" panose="02020500000000000000" pitchFamily="18" charset="-120"/>
                                          </a:rPr>
                                          <m:t>𝟎</m:t>
                                        </m:r>
                                      </m:e>
                                      <m:e>
                                        <m:r>
                                          <a:rPr lang="en-US" sz="2400" b="1" i="1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7030A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新細明體" panose="02020500000000000000" pitchFamily="18" charset="-120"/>
                                            <a:cs typeface="新細明體" panose="02020500000000000000" pitchFamily="18" charset="-120"/>
                                          </a:rPr>
                                          <m:t>𝟎</m:t>
                                        </m:r>
                                      </m:e>
                                      <m:e>
                                        <m:r>
                                          <a:rPr lang="en-US" sz="2400" b="1" i="1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7030A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新細明體" panose="02020500000000000000" pitchFamily="18" charset="-120"/>
                                            <a:cs typeface="新細明體" panose="02020500000000000000" pitchFamily="18" charset="-120"/>
                                          </a:rPr>
                                          <m:t>𝟎</m:t>
                                        </m:r>
                                      </m:e>
                                    </m:mr>
                                  </m:m>
                                  <m:r>
                                    <a:rPr lang="en-US" sz="2400" b="1" i="1">
                                      <a:ln>
                                        <a:noFill/>
                                      </a:ln>
                                      <a:solidFill>
                                        <a:srgbClr val="7030A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新細明體" panose="02020500000000000000" pitchFamily="18" charset="-120"/>
                                      <a:cs typeface="新細明體" panose="02020500000000000000" pitchFamily="18" charset="-120"/>
                                    </a:rPr>
                                    <m:t>    </m:t>
                                  </m:r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3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zh-TW" sz="2400" b="1" i="1">
                                          <a:ln>
                                            <a:noFill/>
                                          </a:ln>
                                          <a:solidFill>
                                            <a:srgbClr val="7030A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新細明體" panose="02020500000000000000" pitchFamily="18" charset="-12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a:rPr lang="en-US" sz="2400" b="1" i="1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7030A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新細明體" panose="02020500000000000000" pitchFamily="18" charset="-120"/>
                                            <a:cs typeface="新細明體" panose="02020500000000000000" pitchFamily="18" charset="-120"/>
                                          </a:rPr>
                                          <m:t>𝟎</m:t>
                                        </m:r>
                                      </m:e>
                                      <m:e>
                                        <m:r>
                                          <a:rPr lang="en-US" sz="2400" b="1" i="1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7030A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新細明體" panose="02020500000000000000" pitchFamily="18" charset="-120"/>
                                            <a:cs typeface="新細明體" panose="02020500000000000000" pitchFamily="18" charset="-120"/>
                                          </a:rPr>
                                          <m:t>𝟎</m:t>
                                        </m:r>
                                      </m:e>
                                      <m:e>
                                        <m:r>
                                          <a:rPr lang="en-US" sz="2400" b="1" i="1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7030A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新細明體" panose="02020500000000000000" pitchFamily="18" charset="-120"/>
                                            <a:cs typeface="新細明體" panose="02020500000000000000" pitchFamily="18" charset="-120"/>
                                          </a:rPr>
                                          <m:t>𝟎</m:t>
                                        </m:r>
                                      </m:e>
                                    </m:mr>
                                  </m:m>
                                  <m:r>
                                    <a:rPr lang="en-US" sz="2400" b="1" i="1">
                                      <a:ln>
                                        <a:noFill/>
                                      </a:ln>
                                      <a:solidFill>
                                        <a:srgbClr val="7030A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新細明體" panose="02020500000000000000" pitchFamily="18" charset="-120"/>
                                      <a:cs typeface="新細明體" panose="02020500000000000000" pitchFamily="18" charset="-120"/>
                                    </a:rPr>
                                    <m:t>    </m:t>
                                  </m:r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3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zh-TW" sz="2400" b="1" i="1">
                                          <a:ln>
                                            <a:noFill/>
                                          </a:ln>
                                          <a:solidFill>
                                            <a:srgbClr val="7030A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新細明體" panose="02020500000000000000" pitchFamily="18" charset="-12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a:rPr lang="en-US" sz="2400" b="1" i="1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7030A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新細明體" panose="02020500000000000000" pitchFamily="18" charset="-120"/>
                                            <a:cs typeface="新細明體" panose="02020500000000000000" pitchFamily="18" charset="-120"/>
                                          </a:rPr>
                                          <m:t>𝟎</m:t>
                                        </m:r>
                                      </m:e>
                                      <m:e>
                                        <m:r>
                                          <a:rPr lang="en-US" sz="2400" b="1" i="1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7030A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新細明體" panose="02020500000000000000" pitchFamily="18" charset="-120"/>
                                            <a:cs typeface="新細明體" panose="02020500000000000000" pitchFamily="18" charset="-120"/>
                                          </a:rPr>
                                          <m:t>𝟏</m:t>
                                        </m:r>
                                      </m:e>
                                      <m:e>
                                        <m:r>
                                          <a:rPr lang="en-US" sz="2400" b="1" i="1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7030A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新細明體" panose="02020500000000000000" pitchFamily="18" charset="-120"/>
                                            <a:cs typeface="新細明體" panose="02020500000000000000" pitchFamily="18" charset="-120"/>
                                          </a:rPr>
                                          <m:t>𝟎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zh-TW" sz="2400" b="1" i="1">
                                      <a:ln>
                                        <a:noFill/>
                                      </a:ln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新細明體" panose="02020500000000000000" pitchFamily="18" charset="-12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3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zh-TW" sz="2400" b="1" i="1">
                                          <a:ln>
                                            <a:noFill/>
                                          </a:ln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新細明體" panose="02020500000000000000" pitchFamily="18" charset="-12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a:rPr lang="en-US" sz="2400" b="1" i="1">
                                            <a:ln>
                                              <a:noFill/>
                                            </a:ln>
                                            <a:effectLst/>
                                            <a:latin typeface="Cambria Math" panose="02040503050406030204" pitchFamily="18" charset="0"/>
                                            <a:ea typeface="新細明體" panose="02020500000000000000" pitchFamily="18" charset="-120"/>
                                            <a:cs typeface="新細明體" panose="02020500000000000000" pitchFamily="18" charset="-120"/>
                                          </a:rPr>
                                          <m:t>𝟎</m:t>
                                        </m:r>
                                      </m:e>
                                      <m:e>
                                        <m:r>
                                          <a:rPr lang="en-US" sz="2400" b="1" i="1">
                                            <a:ln>
                                              <a:noFill/>
                                            </a:ln>
                                            <a:effectLst/>
                                            <a:latin typeface="Cambria Math" panose="02040503050406030204" pitchFamily="18" charset="0"/>
                                            <a:ea typeface="新細明體" panose="02020500000000000000" pitchFamily="18" charset="-120"/>
                                            <a:cs typeface="新細明體" panose="02020500000000000000" pitchFamily="18" charset="-120"/>
                                          </a:rPr>
                                          <m:t>𝟎</m:t>
                                        </m:r>
                                      </m:e>
                                      <m:e>
                                        <m:r>
                                          <a:rPr lang="en-US" sz="2400" b="1" i="1">
                                            <a:ln>
                                              <a:noFill/>
                                            </a:ln>
                                            <a:effectLst/>
                                            <a:latin typeface="Cambria Math" panose="02040503050406030204" pitchFamily="18" charset="0"/>
                                            <a:ea typeface="新細明體" panose="02020500000000000000" pitchFamily="18" charset="-120"/>
                                            <a:cs typeface="新細明體" panose="02020500000000000000" pitchFamily="18" charset="-120"/>
                                          </a:rPr>
                                          <m:t>𝟎</m:t>
                                        </m:r>
                                      </m:e>
                                    </m:mr>
                                  </m:m>
                                  <m:r>
                                    <a:rPr lang="en-US" sz="2400" b="1" i="1">
                                      <a:ln>
                                        <a:noFill/>
                                      </a:ln>
                                      <a:effectLst/>
                                      <a:latin typeface="Cambria Math" panose="02040503050406030204" pitchFamily="18" charset="0"/>
                                      <a:ea typeface="新細明體" panose="02020500000000000000" pitchFamily="18" charset="-120"/>
                                      <a:cs typeface="新細明體" panose="02020500000000000000" pitchFamily="18" charset="-120"/>
                                    </a:rPr>
                                    <m:t>    </m:t>
                                  </m:r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3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zh-TW" sz="2400" b="1" i="1">
                                          <a:ln>
                                            <a:noFill/>
                                          </a:ln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新細明體" panose="02020500000000000000" pitchFamily="18" charset="-12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a:rPr lang="en-US" sz="2400" b="1" i="1">
                                            <a:ln>
                                              <a:noFill/>
                                            </a:ln>
                                            <a:effectLst/>
                                            <a:latin typeface="Cambria Math" panose="02040503050406030204" pitchFamily="18" charset="0"/>
                                            <a:ea typeface="新細明體" panose="02020500000000000000" pitchFamily="18" charset="-120"/>
                                            <a:cs typeface="新細明體" panose="02020500000000000000" pitchFamily="18" charset="-120"/>
                                          </a:rPr>
                                          <m:t>𝟎</m:t>
                                        </m:r>
                                      </m:e>
                                      <m:e>
                                        <m:r>
                                          <a:rPr lang="en-US" sz="2400" b="1" i="1">
                                            <a:ln>
                                              <a:noFill/>
                                            </a:ln>
                                            <a:effectLst/>
                                            <a:latin typeface="Cambria Math" panose="02040503050406030204" pitchFamily="18" charset="0"/>
                                            <a:ea typeface="新細明體" panose="02020500000000000000" pitchFamily="18" charset="-120"/>
                                            <a:cs typeface="新細明體" panose="02020500000000000000" pitchFamily="18" charset="-120"/>
                                          </a:rPr>
                                          <m:t>𝟎</m:t>
                                        </m:r>
                                      </m:e>
                                      <m:e>
                                        <m:r>
                                          <a:rPr lang="en-US" sz="2400" b="1" i="1">
                                            <a:ln>
                                              <a:noFill/>
                                            </a:ln>
                                            <a:effectLst/>
                                            <a:latin typeface="Cambria Math" panose="02040503050406030204" pitchFamily="18" charset="0"/>
                                            <a:ea typeface="新細明體" panose="02020500000000000000" pitchFamily="18" charset="-120"/>
                                            <a:cs typeface="新細明體" panose="02020500000000000000" pitchFamily="18" charset="-120"/>
                                          </a:rPr>
                                          <m:t>𝟏</m:t>
                                        </m:r>
                                      </m:e>
                                    </m:mr>
                                  </m:m>
                                  <m:r>
                                    <a:rPr lang="en-US" sz="2400" b="1" i="1">
                                      <a:ln>
                                        <a:noFill/>
                                      </a:ln>
                                      <a:effectLst/>
                                      <a:latin typeface="Cambria Math" panose="02040503050406030204" pitchFamily="18" charset="0"/>
                                      <a:ea typeface="新細明體" panose="02020500000000000000" pitchFamily="18" charset="-120"/>
                                      <a:cs typeface="新細明體" panose="02020500000000000000" pitchFamily="18" charset="-120"/>
                                    </a:rPr>
                                    <m:t>    </m:t>
                                  </m:r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3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zh-TW" sz="2400" b="1" i="1">
                                          <a:ln>
                                            <a:noFill/>
                                          </a:ln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新細明體" panose="02020500000000000000" pitchFamily="18" charset="-12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a:rPr lang="en-US" sz="2400" b="1" i="1">
                                            <a:ln>
                                              <a:noFill/>
                                            </a:ln>
                                            <a:effectLst/>
                                            <a:latin typeface="Cambria Math" panose="02040503050406030204" pitchFamily="18" charset="0"/>
                                            <a:ea typeface="新細明體" panose="02020500000000000000" pitchFamily="18" charset="-120"/>
                                            <a:cs typeface="新細明體" panose="02020500000000000000" pitchFamily="18" charset="-120"/>
                                          </a:rPr>
                                          <m:t>𝟎</m:t>
                                        </m:r>
                                      </m:e>
                                      <m:e>
                                        <m:r>
                                          <a:rPr lang="en-US" sz="2400" b="1" i="1">
                                            <a:ln>
                                              <a:noFill/>
                                            </a:ln>
                                            <a:effectLst/>
                                            <a:latin typeface="Cambria Math" panose="02040503050406030204" pitchFamily="18" charset="0"/>
                                            <a:ea typeface="新細明體" panose="02020500000000000000" pitchFamily="18" charset="-120"/>
                                            <a:cs typeface="新細明體" panose="02020500000000000000" pitchFamily="18" charset="-120"/>
                                          </a:rPr>
                                          <m:t>𝟎</m:t>
                                        </m:r>
                                      </m:e>
                                      <m:e>
                                        <m:r>
                                          <a:rPr lang="en-US" sz="2400" b="1" i="1">
                                            <a:ln>
                                              <a:noFill/>
                                            </a:ln>
                                            <a:effectLst/>
                                            <a:latin typeface="Cambria Math" panose="02040503050406030204" pitchFamily="18" charset="0"/>
                                            <a:ea typeface="新細明體" panose="02020500000000000000" pitchFamily="18" charset="-120"/>
                                            <a:cs typeface="新細明體" panose="02020500000000000000" pitchFamily="18" charset="-120"/>
                                          </a:rPr>
                                          <m:t>𝟎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e>
                          </m:eqArr>
                        </m:e>
                      </m:d>
                    </m:oMath>
                  </m:oMathPara>
                </a14:m>
                <a:endParaRPr lang="zh-TW" sz="2400" dirty="0">
                  <a:effectLst/>
                  <a:latin typeface="新細明體" panose="02020500000000000000" pitchFamily="18" charset="-120"/>
                  <a:ea typeface="新細明體" panose="02020500000000000000" pitchFamily="18" charset="-120"/>
                  <a:cs typeface="新細明體" panose="02020500000000000000" pitchFamily="18" charset="-120"/>
                </a:endParaRPr>
              </a:p>
              <a:p>
                <a:pPr>
                  <a:spcAft>
                    <a:spcPts val="0"/>
                  </a:spcAft>
                </a:pPr>
                <a:r>
                  <a:rPr lang="en-US" sz="1200" dirty="0">
                    <a:ln>
                      <a:noFill/>
                    </a:ln>
                    <a:effectLst/>
                    <a:latin typeface="Calibri" panose="020F0502020204030204" pitchFamily="34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 </a:t>
                </a:r>
                <a:endParaRPr lang="zh-TW" sz="1200" dirty="0">
                  <a:effectLst/>
                  <a:latin typeface="新細明體" panose="02020500000000000000" pitchFamily="18" charset="-120"/>
                  <a:ea typeface="新細明體" panose="02020500000000000000" pitchFamily="18" charset="-120"/>
                  <a:cs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19" name="文字方塊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2048" y="3737996"/>
                <a:ext cx="4510407" cy="2643152"/>
              </a:xfrm>
              <a:prstGeom prst="rect">
                <a:avLst/>
              </a:prstGeom>
              <a:blipFill>
                <a:blip r:embed="rId2"/>
                <a:stretch>
                  <a:fillRect r="-135"/>
                </a:stretch>
              </a:blipFill>
              <a:ln w="6350"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8692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/>
          <p:cNvSpPr txBox="1"/>
          <p:nvPr/>
        </p:nvSpPr>
        <p:spPr>
          <a:xfrm>
            <a:off x="0" y="6389066"/>
            <a:ext cx="3872827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高雄女中新興科技區域推廣中心</a:t>
            </a:r>
            <a:endParaRPr lang="zh-TW" altLang="en-US" sz="2000" dirty="0">
              <a:solidFill>
                <a:srgbClr val="0070C0"/>
              </a:solidFill>
            </a:endParaRPr>
          </a:p>
        </p:txBody>
      </p:sp>
      <p:cxnSp>
        <p:nvCxnSpPr>
          <p:cNvPr id="6" name="直線接點 5"/>
          <p:cNvCxnSpPr/>
          <p:nvPr/>
        </p:nvCxnSpPr>
        <p:spPr>
          <a:xfrm>
            <a:off x="0" y="6389066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圖片 7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02" t="8313" b="16729"/>
          <a:stretch/>
        </p:blipFill>
        <p:spPr bwMode="auto">
          <a:xfrm>
            <a:off x="6424613" y="1397587"/>
            <a:ext cx="5628787" cy="421522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9" name="群組 8"/>
          <p:cNvGrpSpPr/>
          <p:nvPr/>
        </p:nvGrpSpPr>
        <p:grpSpPr>
          <a:xfrm>
            <a:off x="104933" y="122835"/>
            <a:ext cx="6283511" cy="560398"/>
            <a:chOff x="104932" y="122092"/>
            <a:chExt cx="3934334" cy="659567"/>
          </a:xfrm>
        </p:grpSpPr>
        <p:sp>
          <p:nvSpPr>
            <p:cNvPr id="10" name="綵帶 (向上) 9"/>
            <p:cNvSpPr/>
            <p:nvPr/>
          </p:nvSpPr>
          <p:spPr>
            <a:xfrm>
              <a:off x="104932" y="122092"/>
              <a:ext cx="3934334" cy="659567"/>
            </a:xfrm>
            <a:prstGeom prst="ribbon2">
              <a:avLst>
                <a:gd name="adj1" fmla="val 5303"/>
                <a:gd name="adj2" fmla="val 7062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文字方塊 10"/>
            <p:cNvSpPr txBox="1"/>
            <p:nvPr/>
          </p:nvSpPr>
          <p:spPr>
            <a:xfrm>
              <a:off x="779488" y="195580"/>
              <a:ext cx="2687238" cy="5433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/>
              <a:r>
                <a:rPr lang="zh-TW" altLang="en-US" sz="2400" b="1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遞迴神經網路的架構</a:t>
              </a:r>
              <a:endParaRPr lang="en-US" altLang="zh-TW" sz="2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198687" y="910644"/>
            <a:ext cx="6225925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Aft>
                <a:spcPts val="0"/>
              </a:spcAft>
              <a:buFont typeface="Wingdings" panose="05000000000000000000" pitchFamily="2" charset="2"/>
              <a:buChar char="n"/>
            </a:pPr>
            <a:r>
              <a:rPr lang="en-US" altLang="zh-TW" sz="2400" b="1" spc="-5" dirty="0">
                <a:solidFill>
                  <a:srgbClr val="292929"/>
                </a:solidFill>
                <a:latin typeface="微軟正黑體" panose="020B0604030504040204" pitchFamily="34" charset="-120"/>
                <a:ea typeface="新細明體" panose="02020500000000000000" pitchFamily="18" charset="-120"/>
                <a:cs typeface="Times New Roman" panose="02020603050405020304" pitchFamily="18" charset="0"/>
              </a:rPr>
              <a:t>RNN</a:t>
            </a:r>
            <a:r>
              <a:rPr lang="zh-TW" altLang="zh-TW" sz="2400" b="1" spc="-5" dirty="0">
                <a:solidFill>
                  <a:srgbClr val="292929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和前面所介紹的神經網路最大的差異就是引進了具有記憶功能的「隱藏層狀態</a:t>
            </a:r>
            <a:r>
              <a:rPr lang="en-US" altLang="zh-TW" sz="2400" b="1" spc="-5" dirty="0">
                <a:solidFill>
                  <a:srgbClr val="292929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(Hidden State)</a:t>
            </a:r>
            <a:r>
              <a:rPr lang="zh-TW" altLang="zh-TW" sz="2400" b="1" spc="-5" dirty="0">
                <a:solidFill>
                  <a:srgbClr val="292929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」。</a:t>
            </a:r>
            <a:endParaRPr lang="zh-TW" altLang="zh-TW" sz="2400" dirty="0"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800100" lvl="1" indent="-342900"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en-US" altLang="zh-TW" sz="2400" b="1" spc="-5" dirty="0">
                <a:solidFill>
                  <a:srgbClr val="292929"/>
                </a:solidFill>
                <a:latin typeface="微軟正黑體" panose="020B0604030504040204" pitchFamily="34" charset="-120"/>
                <a:ea typeface="新細明體" panose="02020500000000000000" pitchFamily="18" charset="-120"/>
                <a:cs typeface="Times New Roman" panose="02020603050405020304" pitchFamily="18" charset="0"/>
              </a:rPr>
              <a:t>RNN</a:t>
            </a:r>
            <a:r>
              <a:rPr lang="zh-TW" altLang="zh-TW" sz="2400" b="1" spc="-5" dirty="0">
                <a:solidFill>
                  <a:srgbClr val="292929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記憶的狀態通常是上一個序列樣本的隱藏層輸出資料</a:t>
            </a:r>
            <a:r>
              <a:rPr lang="en-US" altLang="zh-TW" sz="2400" b="1" spc="-5" dirty="0">
                <a:solidFill>
                  <a:srgbClr val="292929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H</a:t>
            </a:r>
            <a:r>
              <a:rPr lang="zh-TW" altLang="zh-TW" sz="2400" b="1" spc="-5" dirty="0">
                <a:solidFill>
                  <a:srgbClr val="292929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矩陣。</a:t>
            </a:r>
            <a:endParaRPr lang="zh-TW" altLang="zh-TW" sz="2400" dirty="0"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800100" lvl="1" indent="-342900"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en-US" altLang="zh-TW" sz="2400" b="1" spc="-5" dirty="0">
                <a:solidFill>
                  <a:srgbClr val="292929"/>
                </a:solidFill>
                <a:latin typeface="微軟正黑體" panose="020B0604030504040204" pitchFamily="34" charset="-120"/>
                <a:ea typeface="新細明體" panose="02020500000000000000" pitchFamily="18" charset="-120"/>
                <a:cs typeface="Times New Roman" panose="02020603050405020304" pitchFamily="18" charset="0"/>
              </a:rPr>
              <a:t>RNN</a:t>
            </a:r>
            <a:r>
              <a:rPr lang="zh-TW" altLang="zh-TW" sz="2400" b="1" spc="-5" dirty="0">
                <a:solidFill>
                  <a:srgbClr val="292929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神經網路在計算輸出時不是只有計算當下輸入的樣本資料，而是會把前一個序列樣本的「隱藏層狀態</a:t>
            </a:r>
            <a:r>
              <a:rPr lang="en-US" altLang="zh-TW" sz="2400" b="1" spc="-5" dirty="0">
                <a:solidFill>
                  <a:srgbClr val="292929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(Hidden State)</a:t>
            </a:r>
            <a:r>
              <a:rPr lang="zh-TW" altLang="zh-TW" sz="2400" b="1" spc="-5" dirty="0">
                <a:solidFill>
                  <a:srgbClr val="292929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」也當作輸入來計算。</a:t>
            </a:r>
            <a:endParaRPr lang="zh-TW" altLang="zh-TW" sz="2400" dirty="0"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800100" lvl="1" indent="-342900"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zh-TW" altLang="zh-TW" sz="2400" b="1" spc="-5" dirty="0">
                <a:solidFill>
                  <a:srgbClr val="292929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這個記憶功能，可以影響到下一個、下兩個、、、或是下</a:t>
            </a:r>
            <a:r>
              <a:rPr lang="en-US" altLang="zh-TW" sz="2400" b="1" spc="-5" dirty="0">
                <a:solidFill>
                  <a:srgbClr val="292929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n</a:t>
            </a:r>
            <a:r>
              <a:rPr lang="zh-TW" altLang="zh-TW" sz="2400" b="1" spc="-5" dirty="0">
                <a:solidFill>
                  <a:srgbClr val="292929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個</a:t>
            </a:r>
            <a:r>
              <a:rPr lang="en-US" altLang="zh-TW" sz="2400" b="1" spc="-5" dirty="0">
                <a:solidFill>
                  <a:srgbClr val="292929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State</a:t>
            </a:r>
            <a:r>
              <a:rPr lang="zh-TW" altLang="zh-TW" sz="2400" b="1" spc="-5" dirty="0">
                <a:solidFill>
                  <a:srgbClr val="292929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，讓不同的</a:t>
            </a:r>
            <a:r>
              <a:rPr lang="en-US" altLang="zh-TW" sz="2400" b="1" spc="-5" dirty="0">
                <a:solidFill>
                  <a:srgbClr val="292929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State</a:t>
            </a:r>
            <a:r>
              <a:rPr lang="zh-TW" altLang="zh-TW" sz="2400" b="1" spc="-5" dirty="0">
                <a:solidFill>
                  <a:srgbClr val="292929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之間產生關聯性，幫忙</a:t>
            </a:r>
            <a:r>
              <a:rPr lang="en-US" altLang="zh-TW" sz="2400" b="1" spc="-5" dirty="0">
                <a:solidFill>
                  <a:srgbClr val="292929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RNN</a:t>
            </a:r>
            <a:r>
              <a:rPr lang="zh-TW" altLang="zh-TW" sz="2400" b="1" spc="-5" dirty="0">
                <a:solidFill>
                  <a:srgbClr val="292929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記憶之前看過樣本的訊息，並結合當前的樣本訊息得到輸出。</a:t>
            </a:r>
            <a:endParaRPr lang="zh-TW" altLang="zh-TW" sz="24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2077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/>
          <p:cNvSpPr txBox="1"/>
          <p:nvPr/>
        </p:nvSpPr>
        <p:spPr>
          <a:xfrm>
            <a:off x="0" y="6389066"/>
            <a:ext cx="3872827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高雄女中新興科技區域推廣中心</a:t>
            </a:r>
            <a:endParaRPr lang="zh-TW" altLang="en-US" sz="2000" dirty="0">
              <a:solidFill>
                <a:srgbClr val="0070C0"/>
              </a:solidFill>
            </a:endParaRPr>
          </a:p>
        </p:txBody>
      </p:sp>
      <p:cxnSp>
        <p:nvCxnSpPr>
          <p:cNvPr id="6" name="直線接點 5"/>
          <p:cNvCxnSpPr/>
          <p:nvPr/>
        </p:nvCxnSpPr>
        <p:spPr>
          <a:xfrm>
            <a:off x="0" y="6389066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Google Shape;355;p23"/>
          <p:cNvSpPr/>
          <p:nvPr/>
        </p:nvSpPr>
        <p:spPr>
          <a:xfrm>
            <a:off x="3560063" y="121354"/>
            <a:ext cx="8214841" cy="535167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1B617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zh-TW" altLang="zh-TW" sz="28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利用</a:t>
            </a:r>
            <a:r>
              <a:rPr lang="x-none" altLang="zh-TW" sz="28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RNN</a:t>
            </a:r>
            <a:r>
              <a:rPr lang="zh-TW" altLang="zh-TW" sz="28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訓練</a:t>
            </a:r>
            <a:r>
              <a:rPr lang="zh-TW" altLang="en-US" sz="28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從文本中判斷心情悲觀或樂觀</a:t>
            </a:r>
            <a:endParaRPr lang="zh-TW" altLang="en-US" sz="28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9" name="群組 8"/>
          <p:cNvGrpSpPr/>
          <p:nvPr/>
        </p:nvGrpSpPr>
        <p:grpSpPr>
          <a:xfrm>
            <a:off x="104931" y="121354"/>
            <a:ext cx="3455134" cy="569762"/>
            <a:chOff x="104930" y="121340"/>
            <a:chExt cx="5021705" cy="660319"/>
          </a:xfrm>
        </p:grpSpPr>
        <p:sp>
          <p:nvSpPr>
            <p:cNvPr id="10" name="綵帶 (向上) 9"/>
            <p:cNvSpPr/>
            <p:nvPr/>
          </p:nvSpPr>
          <p:spPr>
            <a:xfrm>
              <a:off x="104930" y="122092"/>
              <a:ext cx="5021705" cy="659567"/>
            </a:xfrm>
            <a:prstGeom prst="ribbon2">
              <a:avLst>
                <a:gd name="adj1" fmla="val 5303"/>
                <a:gd name="adj2" fmla="val 70628"/>
              </a:avLst>
            </a:pr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文字方塊 10"/>
            <p:cNvSpPr txBox="1"/>
            <p:nvPr/>
          </p:nvSpPr>
          <p:spPr>
            <a:xfrm>
              <a:off x="794477" y="121340"/>
              <a:ext cx="3642609" cy="6063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b="1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實</a:t>
              </a:r>
              <a:r>
                <a:rPr lang="zh-TW" altLang="en-US" sz="2800" b="1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作</a:t>
              </a:r>
              <a:r>
                <a:rPr lang="en-US" altLang="zh-TW" sz="2800" b="1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6-4</a:t>
              </a:r>
              <a:endParaRPr lang="zh-TW" altLang="en-US" sz="28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213645" y="885215"/>
            <a:ext cx="11561259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buFont typeface="Wingdings" panose="05000000000000000000" pitchFamily="2" charset="2"/>
              <a:buChar char="n"/>
            </a:pPr>
            <a:r>
              <a:rPr lang="en-US" altLang="zh-TW" sz="2400" b="1" dirty="0" smtClean="0"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Feeling.csv</a:t>
            </a:r>
            <a:r>
              <a:rPr lang="zh-TW" altLang="en-US" sz="2400" b="1" dirty="0" smtClean="0"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資料檔含有</a:t>
            </a:r>
            <a:r>
              <a:rPr lang="en-US" altLang="zh-TW" sz="2400" b="1" dirty="0" smtClean="0"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78</a:t>
            </a:r>
            <a:r>
              <a:rPr lang="zh-TW" altLang="en-US" sz="2400" b="1" dirty="0" smtClean="0"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筆描述心情的英文句子，並標示</a:t>
            </a:r>
            <a:r>
              <a:rPr lang="en-US" altLang="zh-TW" sz="2400" b="1" dirty="0"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0(</a:t>
            </a:r>
            <a:r>
              <a:rPr lang="zh-TW" altLang="zh-TW" sz="2400" b="1" dirty="0"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悲觀</a:t>
            </a:r>
            <a:r>
              <a:rPr lang="en-US" altLang="zh-TW" sz="2400" b="1" dirty="0"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)</a:t>
            </a:r>
            <a:r>
              <a:rPr lang="zh-TW" altLang="zh-TW" sz="2400" b="1" dirty="0"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、</a:t>
            </a:r>
            <a:r>
              <a:rPr lang="en-US" altLang="zh-TW" sz="2400" b="1" dirty="0"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1(</a:t>
            </a:r>
            <a:r>
              <a:rPr lang="zh-TW" altLang="zh-TW" sz="2400" b="1" dirty="0"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樂觀</a:t>
            </a:r>
            <a:r>
              <a:rPr lang="en-US" altLang="zh-TW" sz="2400" b="1" dirty="0"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)</a:t>
            </a:r>
            <a:r>
              <a:rPr lang="zh-TW" altLang="zh-TW" sz="2400" b="1" dirty="0"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二元</a:t>
            </a:r>
            <a:r>
              <a:rPr lang="zh-TW" altLang="zh-TW" sz="2400" b="1" dirty="0" smtClean="0"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分類</a:t>
            </a:r>
            <a:r>
              <a:rPr lang="zh-TW" altLang="en-US" sz="2400" b="1" dirty="0" smtClean="0"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。</a:t>
            </a:r>
            <a:endParaRPr lang="en-US" altLang="zh-TW" sz="2400" b="1" dirty="0" smtClean="0">
              <a:latin typeface="Calibri" panose="020F0502020204030204" pitchFamily="34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342900" lvl="0" indent="-342900">
              <a:buFont typeface="Wingdings" panose="05000000000000000000" pitchFamily="2" charset="2"/>
              <a:buChar char="n"/>
            </a:pPr>
            <a:r>
              <a:rPr lang="zh-TW" altLang="en-US" sz="2400" b="1" dirty="0"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請用</a:t>
            </a:r>
            <a:r>
              <a:rPr lang="en-US" altLang="zh-TW" sz="2400" b="1" dirty="0"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one hot encode </a:t>
            </a:r>
            <a:r>
              <a:rPr lang="zh-TW" altLang="en-US" sz="2400" b="1" dirty="0"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將詞</a:t>
            </a:r>
            <a:r>
              <a:rPr lang="zh-TW" altLang="en-US" sz="2400" b="1" dirty="0" smtClean="0"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庫內的單字</a:t>
            </a:r>
            <a:r>
              <a:rPr lang="en-US" altLang="zh-TW" sz="2400" b="1" dirty="0" smtClean="0"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zh-TW" altLang="en-US" sz="2400" b="1" dirty="0" smtClean="0"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詞</a:t>
            </a:r>
            <a:r>
              <a:rPr lang="en-US" altLang="zh-TW" sz="2400" b="1" dirty="0" smtClean="0"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)</a:t>
            </a:r>
            <a:r>
              <a:rPr lang="zh-TW" altLang="en-US" sz="2400" b="1" dirty="0" smtClean="0"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做編碼，組成句向量，取最長句子長度為時序，不足的以</a:t>
            </a:r>
            <a:r>
              <a:rPr lang="en-US" altLang="zh-TW" sz="2400" b="1" dirty="0" smtClean="0"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0</a:t>
            </a:r>
            <a:r>
              <a:rPr lang="zh-TW" altLang="en-US" sz="2400" b="1" dirty="0" smtClean="0"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補足長度。</a:t>
            </a:r>
            <a:endParaRPr lang="en-US" altLang="zh-TW" sz="2400" b="1" dirty="0" smtClean="0">
              <a:latin typeface="Calibri" panose="020F0502020204030204" pitchFamily="34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342900" lvl="0" indent="-342900">
              <a:buFont typeface="Wingdings" panose="05000000000000000000" pitchFamily="2" charset="2"/>
              <a:buChar char="n"/>
            </a:pPr>
            <a:r>
              <a:rPr lang="zh-TW" altLang="zh-TW" sz="2400" b="1" dirty="0" smtClean="0"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搭建</a:t>
            </a:r>
            <a:r>
              <a:rPr lang="zh-TW" altLang="zh-TW" sz="2400" b="1" dirty="0"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一個</a:t>
            </a:r>
            <a:r>
              <a:rPr lang="en-US" altLang="zh-TW" sz="2400" b="1" dirty="0"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RNN</a:t>
            </a:r>
            <a:r>
              <a:rPr lang="zh-TW" altLang="zh-TW" sz="2400" b="1" dirty="0"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神經</a:t>
            </a:r>
            <a:r>
              <a:rPr lang="zh-TW" altLang="zh-TW" sz="2400" b="1" dirty="0" smtClean="0"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網路：</a:t>
            </a:r>
            <a:r>
              <a:rPr lang="en-US" altLang="zh-TW" sz="2400" b="1" dirty="0"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/>
            </a:r>
            <a:br>
              <a:rPr lang="en-US" altLang="zh-TW" sz="2400" b="1" dirty="0"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</a:br>
            <a:r>
              <a:rPr lang="zh-TW" altLang="en-US" sz="2400" b="1" dirty="0" smtClean="0"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時序為最長句子的長度</a:t>
            </a:r>
            <a:r>
              <a:rPr lang="en-US" altLang="zh-TW" sz="2400" b="1" dirty="0"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/>
            </a:r>
            <a:br>
              <a:rPr lang="en-US" altLang="zh-TW" sz="2400" b="1" dirty="0"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</a:br>
            <a:r>
              <a:rPr lang="zh-TW" altLang="zh-TW" sz="2400" b="1" dirty="0" smtClean="0"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輸入</a:t>
            </a:r>
            <a:r>
              <a:rPr lang="zh-TW" altLang="zh-TW" sz="2400" b="1" dirty="0"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層的節點由單字</a:t>
            </a:r>
            <a:r>
              <a:rPr lang="en-US" altLang="zh-TW" sz="2400" b="1" dirty="0"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one hot encode</a:t>
            </a:r>
            <a:r>
              <a:rPr lang="zh-TW" altLang="zh-TW" sz="2400" b="1" dirty="0"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的維度來</a:t>
            </a:r>
            <a:r>
              <a:rPr lang="zh-TW" altLang="zh-TW" sz="2400" b="1" dirty="0" smtClean="0"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決定</a:t>
            </a:r>
            <a:r>
              <a:rPr lang="en-US" altLang="zh-TW" sz="2400" b="1" dirty="0" smtClean="0"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/>
            </a:r>
            <a:br>
              <a:rPr lang="en-US" altLang="zh-TW" sz="2400" b="1" dirty="0" smtClean="0"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</a:br>
            <a:r>
              <a:rPr lang="zh-TW" altLang="zh-TW" sz="2400" b="1" dirty="0" smtClean="0"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隱藏</a:t>
            </a:r>
            <a:r>
              <a:rPr lang="zh-TW" altLang="zh-TW" sz="2400" b="1" dirty="0"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層有</a:t>
            </a:r>
            <a:r>
              <a:rPr lang="en-US" altLang="zh-TW" sz="2400" b="1" dirty="0"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64</a:t>
            </a:r>
            <a:r>
              <a:rPr lang="zh-TW" altLang="zh-TW" sz="2400" b="1" dirty="0"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個</a:t>
            </a:r>
            <a:r>
              <a:rPr lang="zh-TW" altLang="zh-TW" sz="2400" b="1" dirty="0" smtClean="0"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節點</a:t>
            </a:r>
            <a:r>
              <a:rPr lang="en-US" altLang="zh-TW" sz="2400" b="1" dirty="0" smtClean="0"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/>
            </a:r>
            <a:br>
              <a:rPr lang="en-US" altLang="zh-TW" sz="2400" b="1" dirty="0" smtClean="0"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</a:br>
            <a:r>
              <a:rPr lang="zh-TW" altLang="zh-TW" sz="2400" b="1" dirty="0" smtClean="0"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輸出</a:t>
            </a:r>
            <a:r>
              <a:rPr lang="zh-TW" altLang="zh-TW" sz="2400" b="1" dirty="0"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層有</a:t>
            </a:r>
            <a:r>
              <a:rPr lang="en-US" altLang="zh-TW" sz="2400" b="1" dirty="0"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1</a:t>
            </a:r>
            <a:r>
              <a:rPr lang="zh-TW" altLang="zh-TW" sz="2400" b="1" dirty="0"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個節點。</a:t>
            </a:r>
            <a:endParaRPr lang="zh-TW" altLang="zh-TW" sz="2400" dirty="0"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342900" lvl="0" indent="-342900">
              <a:buFont typeface="Wingdings" panose="05000000000000000000" pitchFamily="2" charset="2"/>
              <a:buChar char="n"/>
            </a:pPr>
            <a:r>
              <a:rPr lang="zh-TW" altLang="zh-TW" sz="2400" b="1" dirty="0" smtClean="0"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以</a:t>
            </a:r>
            <a:r>
              <a:rPr lang="zh-TW" altLang="en-US" sz="2400" b="1" dirty="0" smtClean="0"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測試</a:t>
            </a:r>
            <a:r>
              <a:rPr lang="zh-TW" altLang="zh-TW" sz="2400" b="1" dirty="0" smtClean="0"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資料</a:t>
            </a:r>
            <a:r>
              <a:rPr lang="zh-TW" altLang="zh-TW" sz="2400" b="1" dirty="0"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集測試訓練完成的模型，其</a:t>
            </a:r>
            <a:r>
              <a:rPr lang="zh-TW" altLang="zh-TW" sz="2400" b="1" dirty="0" smtClean="0"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準確度。</a:t>
            </a:r>
            <a:endParaRPr lang="zh-TW" altLang="zh-TW" sz="2400" dirty="0"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n"/>
            </a:pPr>
            <a:endParaRPr lang="zh-TW" altLang="zh-TW" sz="2400" dirty="0">
              <a:latin typeface="新細明體" panose="02020500000000000000" pitchFamily="18" charset="-120"/>
              <a:ea typeface="新細明體" panose="02020500000000000000" pitchFamily="18" charset="-120"/>
              <a:cs typeface="新細明體" panose="02020500000000000000" pitchFamily="18" charset="-120"/>
            </a:endParaRPr>
          </a:p>
          <a:p>
            <a:pPr marL="342900" lvl="0" indent="-342900">
              <a:buFont typeface="Wingdings" panose="05000000000000000000" pitchFamily="2" charset="2"/>
              <a:buChar char="n"/>
            </a:pPr>
            <a:r>
              <a:rPr lang="zh-TW" altLang="zh-TW" sz="2400" b="1" dirty="0"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自己輸入表達情緒樂觀和悲觀的語句，讓訓練好的模型做判斷，看看是否判斷正確。</a:t>
            </a:r>
            <a:endParaRPr lang="zh-TW" altLang="zh-TW" sz="24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0252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/>
          <p:cNvSpPr txBox="1"/>
          <p:nvPr/>
        </p:nvSpPr>
        <p:spPr>
          <a:xfrm>
            <a:off x="0" y="6389066"/>
            <a:ext cx="3872827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高雄女中新興科技區域推廣中心</a:t>
            </a:r>
            <a:endParaRPr lang="zh-TW" altLang="en-US" sz="2000" dirty="0">
              <a:solidFill>
                <a:srgbClr val="0070C0"/>
              </a:solidFill>
            </a:endParaRPr>
          </a:p>
        </p:txBody>
      </p:sp>
      <p:cxnSp>
        <p:nvCxnSpPr>
          <p:cNvPr id="6" name="直線接點 5"/>
          <p:cNvCxnSpPr/>
          <p:nvPr/>
        </p:nvCxnSpPr>
        <p:spPr>
          <a:xfrm>
            <a:off x="0" y="6389066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oogle Shape;362;p102"/>
          <p:cNvGrpSpPr/>
          <p:nvPr/>
        </p:nvGrpSpPr>
        <p:grpSpPr>
          <a:xfrm>
            <a:off x="2932463" y="122835"/>
            <a:ext cx="6283511" cy="560398"/>
            <a:chOff x="104932" y="122092"/>
            <a:chExt cx="3934334" cy="659567"/>
          </a:xfrm>
        </p:grpSpPr>
        <p:sp>
          <p:nvSpPr>
            <p:cNvPr id="9" name="Google Shape;363;p102"/>
            <p:cNvSpPr/>
            <p:nvPr/>
          </p:nvSpPr>
          <p:spPr>
            <a:xfrm>
              <a:off x="104932" y="122092"/>
              <a:ext cx="3934334" cy="659567"/>
            </a:xfrm>
            <a:prstGeom prst="ribbon2">
              <a:avLst>
                <a:gd name="adj1" fmla="val 5303"/>
                <a:gd name="adj2" fmla="val 70628"/>
              </a:avLst>
            </a:prstGeom>
            <a:gradFill>
              <a:gsLst>
                <a:gs pos="0">
                  <a:srgbClr val="0F4F65"/>
                </a:gs>
                <a:gs pos="50000">
                  <a:srgbClr val="167493"/>
                </a:gs>
                <a:gs pos="100000">
                  <a:srgbClr val="1C8AB0"/>
                </a:gs>
              </a:gsLst>
              <a:path path="circle">
                <a:fillToRect l="50000" t="50000" r="50000" b="50000"/>
              </a:path>
              <a:tileRect/>
            </a:gradFill>
            <a:ln w="25400" cap="flat" cmpd="sng">
              <a:solidFill>
                <a:srgbClr val="1B617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364;p102"/>
            <p:cNvSpPr txBox="1"/>
            <p:nvPr/>
          </p:nvSpPr>
          <p:spPr>
            <a:xfrm>
              <a:off x="779488" y="165405"/>
              <a:ext cx="2687238" cy="5433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lvl="0" algn="ctr"/>
              <a:r>
                <a:rPr lang="zh-TW" altLang="en-US" sz="2400" b="1" dirty="0" smtClean="0">
                  <a:solidFill>
                    <a:schemeClr val="bg1"/>
                  </a:solidFill>
                  <a:ea typeface="Microsoft JhengHei"/>
                </a:rPr>
                <a:t>神經網路語言模型簡介</a:t>
              </a:r>
              <a:endParaRPr lang="zh-TW" altLang="en-US" sz="2400" b="1" i="0" u="none" strike="noStrike" cap="none" dirty="0">
                <a:solidFill>
                  <a:schemeClr val="bg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5" name="群組 4"/>
          <p:cNvGrpSpPr/>
          <p:nvPr/>
        </p:nvGrpSpPr>
        <p:grpSpPr>
          <a:xfrm>
            <a:off x="188499" y="3185211"/>
            <a:ext cx="2615460" cy="1759925"/>
            <a:chOff x="188499" y="2301529"/>
            <a:chExt cx="2615460" cy="175992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文字方塊 1"/>
                <p:cNvSpPr txBox="1"/>
                <p:nvPr/>
              </p:nvSpPr>
              <p:spPr>
                <a:xfrm>
                  <a:off x="188499" y="2301529"/>
                  <a:ext cx="261546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zh-TW" altLang="en-US" sz="2400" b="1" dirty="0" smtClean="0">
                      <a:solidFill>
                        <a:schemeClr val="accent5">
                          <a:lumMod val="75000"/>
                        </a:schemeClr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今天</a:t>
                  </a:r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sz="2400" b="1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1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zh-TW" altLang="en-US" sz="2400" b="1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sz="2400" b="1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zh-TW" altLang="en-US" sz="2400" b="1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sz="2400" b="1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zh-TW" altLang="en-US" sz="2400" b="1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sz="2400" b="1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zh-TW" altLang="en-US" sz="2400" b="1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sz="2400" b="1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zh-TW" altLang="en-US" sz="2400" b="1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sz="2400" b="1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...</m:t>
                          </m:r>
                        </m:e>
                      </m:d>
                    </m:oMath>
                  </a14:m>
                  <a:endParaRPr lang="zh-TW" altLang="en-US" sz="24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mc:Choice>
          <mc:Fallback xmlns="">
            <p:sp>
              <p:nvSpPr>
                <p:cNvPr id="2" name="文字方塊 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8499" y="2301529"/>
                  <a:ext cx="2615460" cy="461665"/>
                </a:xfrm>
                <a:prstGeom prst="rect">
                  <a:avLst/>
                </a:prstGeom>
                <a:blipFill>
                  <a:blip r:embed="rId2"/>
                  <a:stretch>
                    <a:fillRect l="-3730" t="-9333" b="-3200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文字方塊 10"/>
                <p:cNvSpPr txBox="1"/>
                <p:nvPr/>
              </p:nvSpPr>
              <p:spPr>
                <a:xfrm>
                  <a:off x="188499" y="2734282"/>
                  <a:ext cx="261546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zh-TW" altLang="en-US" sz="2400" b="1" dirty="0" smtClean="0">
                      <a:solidFill>
                        <a:schemeClr val="accent3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天氣</a:t>
                  </a:r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sz="2400" b="1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1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zh-TW" altLang="en-US" sz="2400" b="1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sz="2400" b="1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zh-TW" altLang="en-US" sz="2400" b="1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sz="2400" b="1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zh-TW" altLang="en-US" sz="2400" b="1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sz="2400" b="1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zh-TW" altLang="en-US" sz="2400" b="1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sz="2400" b="1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zh-TW" altLang="en-US" sz="2400" b="1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sz="2400" b="1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...</m:t>
                          </m:r>
                        </m:e>
                      </m:d>
                    </m:oMath>
                  </a14:m>
                  <a:endParaRPr lang="zh-TW" altLang="en-US" sz="24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mc:Choice>
          <mc:Fallback xmlns="">
            <p:sp>
              <p:nvSpPr>
                <p:cNvPr id="11" name="文字方塊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8499" y="2734282"/>
                  <a:ext cx="2615460" cy="461665"/>
                </a:xfrm>
                <a:prstGeom prst="rect">
                  <a:avLst/>
                </a:prstGeom>
                <a:blipFill>
                  <a:blip r:embed="rId3"/>
                  <a:stretch>
                    <a:fillRect l="-3730" t="-9211" b="-3026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文字方塊 11"/>
                <p:cNvSpPr txBox="1"/>
                <p:nvPr/>
              </p:nvSpPr>
              <p:spPr>
                <a:xfrm>
                  <a:off x="188499" y="3167035"/>
                  <a:ext cx="261546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zh-TW" altLang="en-US" sz="2400" b="1" dirty="0" smtClean="0">
                      <a:solidFill>
                        <a:srgbClr val="7030A0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晴朗</a:t>
                  </a:r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zh-TW" alt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zh-TW" alt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zh-TW" alt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zh-TW" alt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zh-TW" alt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...</m:t>
                          </m:r>
                        </m:e>
                      </m:d>
                    </m:oMath>
                  </a14:m>
                  <a:endParaRPr lang="zh-TW" altLang="en-US" sz="2400" b="1" dirty="0">
                    <a:solidFill>
                      <a:srgbClr val="7030A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mc:Choice>
          <mc:Fallback xmlns="">
            <p:sp>
              <p:nvSpPr>
                <p:cNvPr id="12" name="文字方塊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8499" y="3167035"/>
                  <a:ext cx="2615460" cy="461665"/>
                </a:xfrm>
                <a:prstGeom prst="rect">
                  <a:avLst/>
                </a:prstGeom>
                <a:blipFill>
                  <a:blip r:embed="rId4"/>
                  <a:stretch>
                    <a:fillRect l="-3730" t="-9211" b="-3026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文字方塊 12"/>
                <p:cNvSpPr txBox="1"/>
                <p:nvPr/>
              </p:nvSpPr>
              <p:spPr>
                <a:xfrm>
                  <a:off x="188499" y="3599789"/>
                  <a:ext cx="2604239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zh-TW" altLang="en-US" sz="2400" b="1" dirty="0" smtClean="0">
                      <a:solidFill>
                        <a:srgbClr val="FFC000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想    </a:t>
                  </a:r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sz="2400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zh-TW" altLang="en-US" sz="2400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sz="240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zh-TW" altLang="en-US" sz="2400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sz="240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zh-TW" altLang="en-US" sz="2400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sz="240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zh-TW" altLang="en-US" sz="2400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sz="2400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zh-TW" altLang="en-US" sz="2400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sz="2400" b="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...</m:t>
                          </m:r>
                        </m:e>
                      </m:d>
                    </m:oMath>
                  </a14:m>
                  <a:endParaRPr lang="zh-TW" altLang="en-US" sz="24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mc:Choice>
          <mc:Fallback xmlns="">
            <p:sp>
              <p:nvSpPr>
                <p:cNvPr id="13" name="文字方塊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8499" y="3599789"/>
                  <a:ext cx="2604239" cy="461665"/>
                </a:xfrm>
                <a:prstGeom prst="rect">
                  <a:avLst/>
                </a:prstGeom>
                <a:blipFill>
                  <a:blip r:embed="rId5"/>
                  <a:stretch>
                    <a:fillRect l="-3747" t="-9211" b="-3026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" name="文字方塊 2"/>
          <p:cNvSpPr txBox="1"/>
          <p:nvPr/>
        </p:nvSpPr>
        <p:spPr>
          <a:xfrm>
            <a:off x="8562744" y="1803016"/>
            <a:ext cx="342900" cy="4524315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TW" altLang="en-US" sz="18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</a:t>
            </a:r>
            <a:endParaRPr lang="en-US" altLang="zh-TW" sz="1800" b="1" dirty="0" smtClean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Wingdings" panose="05000000000000000000" pitchFamily="2" charset="2"/>
            </a:endParaRPr>
          </a:p>
          <a:p>
            <a:r>
              <a:rPr lang="zh-TW" altLang="en-US" sz="18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</a:t>
            </a:r>
            <a:endParaRPr lang="zh-TW" altLang="en-US" sz="1800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8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</a:t>
            </a:r>
            <a:endParaRPr lang="zh-TW" altLang="en-US" sz="1800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18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..</a:t>
            </a:r>
          </a:p>
          <a:p>
            <a:r>
              <a:rPr lang="zh-TW" altLang="en-US" sz="1800" b="1" dirty="0">
                <a:solidFill>
                  <a:schemeClr val="accent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</a:t>
            </a:r>
            <a:endParaRPr lang="zh-TW" altLang="en-US" sz="1800" b="1" dirty="0">
              <a:solidFill>
                <a:schemeClr val="accent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800" b="1" dirty="0">
                <a:solidFill>
                  <a:schemeClr val="accent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</a:t>
            </a:r>
            <a:endParaRPr lang="zh-TW" altLang="en-US" sz="1800" b="1" dirty="0">
              <a:solidFill>
                <a:schemeClr val="accent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800" b="1" dirty="0">
                <a:solidFill>
                  <a:schemeClr val="accent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</a:t>
            </a:r>
            <a:endParaRPr lang="zh-TW" altLang="en-US" sz="1800" b="1" dirty="0">
              <a:solidFill>
                <a:schemeClr val="accent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1800" b="1" dirty="0" smtClean="0">
                <a:solidFill>
                  <a:schemeClr val="accent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..</a:t>
            </a:r>
          </a:p>
          <a:p>
            <a:r>
              <a:rPr lang="zh-TW" altLang="en-US" sz="1800" b="1" dirty="0">
                <a:solidFill>
                  <a:srgbClr val="7030A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</a:t>
            </a:r>
            <a:endParaRPr lang="zh-TW" altLang="en-US" sz="1800" b="1" dirty="0">
              <a:solidFill>
                <a:srgbClr val="7030A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800" b="1" dirty="0">
                <a:solidFill>
                  <a:srgbClr val="7030A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</a:t>
            </a:r>
            <a:endParaRPr lang="zh-TW" altLang="en-US" sz="1800" b="1" dirty="0">
              <a:solidFill>
                <a:srgbClr val="7030A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800" b="1" dirty="0">
                <a:solidFill>
                  <a:srgbClr val="7030A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</a:t>
            </a:r>
            <a:endParaRPr lang="zh-TW" altLang="en-US" sz="1800" b="1" dirty="0">
              <a:solidFill>
                <a:srgbClr val="7030A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1800" b="1" dirty="0" smtClean="0">
                <a:solidFill>
                  <a:srgbClr val="7030A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..</a:t>
            </a:r>
          </a:p>
          <a:p>
            <a:r>
              <a:rPr lang="zh-TW" altLang="en-US" sz="1800" b="1" dirty="0" smtClean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</a:t>
            </a:r>
            <a:endParaRPr lang="zh-TW" altLang="en-US" sz="1800" b="1" dirty="0" smtClean="0">
              <a:solidFill>
                <a:srgbClr val="FFC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800" b="1" dirty="0" smtClean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</a:t>
            </a:r>
            <a:endParaRPr lang="zh-TW" altLang="en-US" sz="1800" b="1" dirty="0" smtClean="0">
              <a:solidFill>
                <a:srgbClr val="FFC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800" b="1" dirty="0" smtClean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</a:t>
            </a:r>
            <a:endParaRPr lang="en-US" altLang="zh-TW" sz="1800" b="1" dirty="0" smtClean="0">
              <a:solidFill>
                <a:srgbClr val="FFC000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Wingdings" panose="05000000000000000000" pitchFamily="2" charset="2"/>
            </a:endParaRPr>
          </a:p>
          <a:p>
            <a:r>
              <a:rPr lang="en-US" altLang="zh-TW" sz="1800" b="1" dirty="0" smtClean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..</a:t>
            </a:r>
            <a:endParaRPr lang="zh-TW" altLang="en-US" sz="1800" b="1" dirty="0" smtClean="0">
              <a:solidFill>
                <a:srgbClr val="FFC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5" name="直線單箭頭接點 14"/>
          <p:cNvCxnSpPr>
            <a:stCxn id="2" idx="3"/>
          </p:cNvCxnSpPr>
          <p:nvPr/>
        </p:nvCxnSpPr>
        <p:spPr>
          <a:xfrm flipV="1">
            <a:off x="2803959" y="2282072"/>
            <a:ext cx="5686346" cy="1133972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7" name="直線單箭頭接點 16"/>
          <p:cNvCxnSpPr>
            <a:stCxn id="11" idx="3"/>
          </p:cNvCxnSpPr>
          <p:nvPr/>
        </p:nvCxnSpPr>
        <p:spPr>
          <a:xfrm flipV="1">
            <a:off x="2803959" y="3314912"/>
            <a:ext cx="5722565" cy="533885"/>
          </a:xfrm>
          <a:prstGeom prst="straightConnector1">
            <a:avLst/>
          </a:prstGeom>
          <a:ln w="508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/>
          <p:cNvCxnSpPr>
            <a:stCxn id="12" idx="3"/>
          </p:cNvCxnSpPr>
          <p:nvPr/>
        </p:nvCxnSpPr>
        <p:spPr>
          <a:xfrm>
            <a:off x="2803959" y="4281550"/>
            <a:ext cx="5722565" cy="428268"/>
          </a:xfrm>
          <a:prstGeom prst="straightConnector1">
            <a:avLst/>
          </a:prstGeom>
          <a:ln w="508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單箭頭接點 20"/>
          <p:cNvCxnSpPr>
            <a:stCxn id="13" idx="3"/>
          </p:cNvCxnSpPr>
          <p:nvPr/>
        </p:nvCxnSpPr>
        <p:spPr>
          <a:xfrm>
            <a:off x="2792738" y="4714304"/>
            <a:ext cx="5697567" cy="1076280"/>
          </a:xfrm>
          <a:prstGeom prst="straightConnector1">
            <a:avLst/>
          </a:prstGeom>
          <a:ln w="508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右大括弧 21"/>
          <p:cNvSpPr/>
          <p:nvPr/>
        </p:nvSpPr>
        <p:spPr>
          <a:xfrm rot="5400000">
            <a:off x="1638300" y="4327298"/>
            <a:ext cx="266700" cy="1541389"/>
          </a:xfrm>
          <a:prstGeom prst="rightBrac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文字方塊 22"/>
          <p:cNvSpPr txBox="1"/>
          <p:nvPr/>
        </p:nvSpPr>
        <p:spPr>
          <a:xfrm>
            <a:off x="1426088" y="5203251"/>
            <a:ext cx="6799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 smtClean="0">
                <a:solidFill>
                  <a:srgbClr val="FF0000"/>
                </a:solidFill>
              </a:rPr>
              <a:t>n</a:t>
            </a:r>
            <a:r>
              <a:rPr lang="zh-TW" altLang="en-US" sz="2400" b="1" dirty="0" smtClean="0">
                <a:solidFill>
                  <a:srgbClr val="FF0000"/>
                </a:solidFill>
              </a:rPr>
              <a:t>維</a:t>
            </a:r>
            <a:endParaRPr lang="zh-TW" altLang="en-US" sz="2400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字方塊 23"/>
              <p:cNvSpPr txBox="1"/>
              <p:nvPr/>
            </p:nvSpPr>
            <p:spPr>
              <a:xfrm>
                <a:off x="2155184" y="1141286"/>
                <a:ext cx="2929392" cy="16781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zh-TW" sz="2000" b="1" dirty="0" smtClean="0">
                    <a:solidFill>
                      <a:srgbClr val="0070C0"/>
                    </a:solidFill>
                  </a:rPr>
                  <a:t>W</a:t>
                </a:r>
                <a14:m>
                  <m:oMath xmlns:m="http://schemas.openxmlformats.org/officeDocument/2006/math">
                    <m:r>
                      <a:rPr lang="en-US" altLang="zh-TW" sz="20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TW" sz="20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TW" sz="20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TW" sz="2000" b="1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TW" sz="2000" b="1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e>
                                  <m:e>
                                    <m:r>
                                      <a:rPr lang="en-US" altLang="zh-TW" sz="2000" b="1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𝟗</m:t>
                                    </m:r>
                                  </m:e>
                                  <m:e>
                                    <m:r>
                                      <a:rPr lang="en-US" altLang="zh-TW" sz="2000" b="1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𝟔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TW" sz="2000" b="1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e>
                                  <m:e>
                                    <m:r>
                                      <a:rPr lang="en-US" altLang="zh-TW" sz="2000" b="1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e>
                                  <m:e>
                                    <m:r>
                                      <a:rPr lang="en-US" altLang="zh-TW" sz="2000" b="1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TW" sz="2000" b="1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𝟕</m:t>
                                    </m:r>
                                  </m:e>
                                  <m:e>
                                    <m:r>
                                      <a:rPr lang="en-US" altLang="zh-TW" sz="2000" b="1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𝟔</m:t>
                                    </m:r>
                                  </m:e>
                                  <m:e>
                                    <m:r>
                                      <a:rPr lang="en-US" altLang="zh-TW" sz="2000" b="1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TW" sz="2000" b="1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TW" sz="2000" b="1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e>
                                  <m:e>
                                    <m:r>
                                      <a:rPr lang="en-US" altLang="zh-TW" sz="2000" b="1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e>
                                  <m:e>
                                    <m:r>
                                      <a:rPr lang="en-US" altLang="zh-TW" sz="2000" b="1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𝟖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TW" sz="2000" b="1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</m:e>
                                  <m:e>
                                    <m:r>
                                      <a:rPr lang="en-US" altLang="zh-TW" sz="2000" b="1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e>
                                  <m:e>
                                    <m:r>
                                      <a:rPr lang="en-US" altLang="zh-TW" sz="2000" b="1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𝟕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TW" sz="2000" b="1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𝟔</m:t>
                                    </m:r>
                                  </m:e>
                                  <m:e>
                                    <m:r>
                                      <a:rPr lang="en-US" altLang="zh-TW" sz="2000" b="1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e>
                                  <m:e>
                                    <m:r>
                                      <a:rPr lang="en-US" altLang="zh-TW" sz="2000" b="1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𝟕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TW" sz="2000" b="1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TW" sz="2000" b="1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</m:e>
                                  <m:e>
                                    <m:r>
                                      <a:rPr lang="en-US" altLang="zh-TW" sz="2000" b="1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e>
                                  <m:e>
                                    <m:r>
                                      <a:rPr lang="en-US" altLang="zh-TW" sz="2000" b="1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TW" sz="2000" b="1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  <m:e>
                                    <m:r>
                                      <a:rPr lang="en-US" altLang="zh-TW" sz="2000" b="1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  <m:e>
                                    <m:r>
                                      <a:rPr lang="en-US" altLang="zh-TW" sz="2000" b="1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TW" sz="2000" b="1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e>
                                  <m:e>
                                    <m:r>
                                      <a:rPr lang="en-US" altLang="zh-TW" sz="2000" b="1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e>
                                  <m:e>
                                    <m:r>
                                      <a:rPr lang="en-US" altLang="zh-TW" sz="2000" b="1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TW" sz="2000" b="1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TW" sz="2000" b="1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  <m:e>
                                    <m:r>
                                      <a:rPr lang="en-US" altLang="zh-TW" sz="2000" b="1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e>
                                  <m:e>
                                    <m:r>
                                      <a:rPr lang="en-US" altLang="zh-TW" sz="2000" b="1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𝟗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TW" sz="2000" b="1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  <m:e>
                                    <m:r>
                                      <a:rPr lang="en-US" altLang="zh-TW" sz="2000" b="1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⋱</m:t>
                                    </m:r>
                                  </m:e>
                                  <m:e>
                                    <m:r>
                                      <a:rPr lang="en-US" altLang="zh-TW" sz="2000" b="1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TW" sz="2000" b="1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𝟕</m:t>
                                    </m:r>
                                  </m:e>
                                  <m:e>
                                    <m:r>
                                      <a:rPr lang="en-US" altLang="zh-TW" sz="2000" b="1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e>
                                  <m:e>
                                    <m:r>
                                      <a:rPr lang="en-US" altLang="zh-TW" sz="2000" b="1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endParaRPr lang="zh-TW" altLang="en-US" sz="2000" b="1" dirty="0"/>
              </a:p>
            </p:txBody>
          </p:sp>
        </mc:Choice>
        <mc:Fallback xmlns="">
          <p:sp>
            <p:nvSpPr>
              <p:cNvPr id="24" name="文字方塊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5184" y="1141286"/>
                <a:ext cx="2929392" cy="1678152"/>
              </a:xfrm>
              <a:prstGeom prst="rect">
                <a:avLst/>
              </a:prstGeom>
              <a:blipFill>
                <a:blip r:embed="rId6"/>
                <a:stretch>
                  <a:fillRect l="-541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文字方塊 24"/>
          <p:cNvSpPr txBox="1"/>
          <p:nvPr/>
        </p:nvSpPr>
        <p:spPr>
          <a:xfrm>
            <a:off x="1987988" y="1257679"/>
            <a:ext cx="6799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 smtClean="0">
                <a:solidFill>
                  <a:srgbClr val="0070C0"/>
                </a:solidFill>
              </a:rPr>
              <a:t>n</a:t>
            </a:r>
            <a:r>
              <a:rPr lang="zh-TW" altLang="en-US" sz="2400" b="1" dirty="0" smtClean="0">
                <a:solidFill>
                  <a:srgbClr val="0070C0"/>
                </a:solidFill>
              </a:rPr>
              <a:t>維</a:t>
            </a:r>
            <a:endParaRPr lang="zh-TW" altLang="en-US" sz="2400" b="1" dirty="0">
              <a:solidFill>
                <a:srgbClr val="0070C0"/>
              </a:solidFill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3529965" y="757330"/>
            <a:ext cx="7665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 smtClean="0">
                <a:solidFill>
                  <a:srgbClr val="0070C0"/>
                </a:solidFill>
              </a:rPr>
              <a:t>m</a:t>
            </a:r>
            <a:r>
              <a:rPr lang="zh-TW" altLang="en-US" sz="2400" b="1" dirty="0" smtClean="0">
                <a:solidFill>
                  <a:srgbClr val="0070C0"/>
                </a:solidFill>
              </a:rPr>
              <a:t>維</a:t>
            </a:r>
            <a:endParaRPr lang="zh-TW" altLang="en-US" sz="2400" b="1" dirty="0">
              <a:solidFill>
                <a:srgbClr val="0070C0"/>
              </a:solidFill>
            </a:endParaRPr>
          </a:p>
        </p:txBody>
      </p:sp>
      <p:cxnSp>
        <p:nvCxnSpPr>
          <p:cNvPr id="28" name="肘形接點 27"/>
          <p:cNvCxnSpPr>
            <a:stCxn id="2" idx="0"/>
          </p:cNvCxnSpPr>
          <p:nvPr/>
        </p:nvCxnSpPr>
        <p:spPr>
          <a:xfrm rot="5400000" flipH="1" flipV="1">
            <a:off x="1623713" y="2206239"/>
            <a:ext cx="851488" cy="1106457"/>
          </a:xfrm>
          <a:prstGeom prst="bentConnector2">
            <a:avLst/>
          </a:prstGeom>
          <a:ln w="508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字方塊 28"/>
          <p:cNvSpPr txBox="1"/>
          <p:nvPr/>
        </p:nvSpPr>
        <p:spPr>
          <a:xfrm>
            <a:off x="1451585" y="2486933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 smtClean="0">
                <a:solidFill>
                  <a:srgbClr val="FF0000"/>
                </a:solidFill>
              </a:rPr>
              <a:t>相乘</a:t>
            </a:r>
            <a:endParaRPr lang="zh-TW" altLang="en-US" sz="2400" b="1" dirty="0">
              <a:solidFill>
                <a:srgbClr val="FF0000"/>
              </a:solidFill>
            </a:endParaRPr>
          </a:p>
        </p:txBody>
      </p:sp>
      <p:sp>
        <p:nvSpPr>
          <p:cNvPr id="30" name="文字方塊 29"/>
          <p:cNvSpPr txBox="1"/>
          <p:nvPr/>
        </p:nvSpPr>
        <p:spPr>
          <a:xfrm>
            <a:off x="7834109" y="3413014"/>
            <a:ext cx="4286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 smtClean="0"/>
              <a:t>合</a:t>
            </a:r>
            <a:endParaRPr lang="en-US" altLang="zh-TW" sz="2400" b="1" dirty="0" smtClean="0"/>
          </a:p>
          <a:p>
            <a:endParaRPr lang="en-US" altLang="zh-TW" sz="2400" b="1" dirty="0" smtClean="0"/>
          </a:p>
          <a:p>
            <a:r>
              <a:rPr lang="zh-TW" altLang="en-US" sz="2400" b="1" dirty="0" smtClean="0"/>
              <a:t>併</a:t>
            </a:r>
            <a:endParaRPr lang="zh-TW" altLang="en-US" sz="2400" b="1" dirty="0"/>
          </a:p>
        </p:txBody>
      </p:sp>
      <p:sp>
        <p:nvSpPr>
          <p:cNvPr id="31" name="文字方塊 30"/>
          <p:cNvSpPr txBox="1"/>
          <p:nvPr/>
        </p:nvSpPr>
        <p:spPr>
          <a:xfrm>
            <a:off x="10091201" y="1817471"/>
            <a:ext cx="342900" cy="452431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18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..</a:t>
            </a:r>
            <a:r>
              <a:rPr lang="zh-TW" altLang="en-US" sz="18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</a:t>
            </a:r>
            <a:endParaRPr lang="zh-TW" altLang="en-US" sz="1800" b="1" dirty="0" smtClean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18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</a:t>
            </a:r>
            <a:endParaRPr lang="zh-TW" altLang="en-US" sz="1800" b="1" dirty="0" smtClean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18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</a:t>
            </a:r>
            <a:endParaRPr lang="zh-TW" altLang="en-US" sz="1800" b="1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18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</a:t>
            </a:r>
            <a:endParaRPr lang="zh-TW" altLang="en-US" sz="1800" b="1" dirty="0" smtClean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18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</a:t>
            </a:r>
            <a:endParaRPr lang="zh-TW" altLang="en-US" sz="1800" b="1" dirty="0" smtClean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18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</a:t>
            </a:r>
            <a:endParaRPr lang="zh-TW" altLang="en-US" sz="1800" b="1" dirty="0" smtClean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18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</a:t>
            </a:r>
            <a:endParaRPr lang="zh-TW" altLang="en-US" sz="1800" b="1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18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</a:t>
            </a:r>
            <a:endParaRPr lang="zh-TW" altLang="en-US" sz="1800" b="1" dirty="0" smtClean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18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</a:t>
            </a:r>
            <a:endParaRPr lang="zh-TW" altLang="en-US" sz="1800" b="1" dirty="0" smtClean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18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</a:t>
            </a:r>
            <a:endParaRPr lang="zh-TW" altLang="en-US" sz="1800" b="1" dirty="0" smtClean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18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</a:t>
            </a:r>
            <a:endParaRPr lang="zh-TW" altLang="en-US" sz="1800" b="1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18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</a:t>
            </a:r>
            <a:endParaRPr lang="zh-TW" altLang="en-US" sz="1800" b="1" dirty="0" smtClean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18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</a:t>
            </a:r>
            <a:endParaRPr lang="zh-TW" altLang="en-US" sz="1800" b="1" dirty="0" smtClean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18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</a:t>
            </a:r>
            <a:endParaRPr lang="en-US" altLang="zh-TW" sz="1800" b="1" dirty="0" smtClean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Wingdings" panose="05000000000000000000" pitchFamily="2" charset="2"/>
            </a:endParaRPr>
          </a:p>
          <a:p>
            <a:pPr algn="ctr"/>
            <a:r>
              <a:rPr lang="en-US" altLang="zh-TW" sz="18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..</a:t>
            </a:r>
            <a:endParaRPr lang="zh-TW" altLang="en-US" sz="1800" b="1" dirty="0" smtClean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2" name="文字方塊 31"/>
          <p:cNvSpPr txBox="1"/>
          <p:nvPr/>
        </p:nvSpPr>
        <p:spPr>
          <a:xfrm>
            <a:off x="-20267" y="5050390"/>
            <a:ext cx="12121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 smtClean="0">
                <a:solidFill>
                  <a:srgbClr val="FF0000"/>
                </a:solidFill>
              </a:rPr>
              <a:t>4-gram</a:t>
            </a:r>
            <a:endParaRPr lang="zh-TW" altLang="en-US" sz="2400" b="1" dirty="0">
              <a:solidFill>
                <a:srgbClr val="FF0000"/>
              </a:solidFill>
            </a:endParaRPr>
          </a:p>
        </p:txBody>
      </p:sp>
      <p:sp>
        <p:nvSpPr>
          <p:cNvPr id="33" name="向右箭號 32"/>
          <p:cNvSpPr/>
          <p:nvPr/>
        </p:nvSpPr>
        <p:spPr>
          <a:xfrm>
            <a:off x="9076574" y="3790320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文字方塊 33"/>
          <p:cNvSpPr txBox="1"/>
          <p:nvPr/>
        </p:nvSpPr>
        <p:spPr>
          <a:xfrm>
            <a:off x="8180196" y="1274506"/>
            <a:ext cx="1107996" cy="46166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隱藏層</a:t>
            </a:r>
            <a:endParaRPr lang="zh-TW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5" name="文字方塊 34"/>
          <p:cNvSpPr txBox="1"/>
          <p:nvPr/>
        </p:nvSpPr>
        <p:spPr>
          <a:xfrm>
            <a:off x="9708653" y="1274506"/>
            <a:ext cx="1107996" cy="4616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輸出層</a:t>
            </a:r>
            <a:endParaRPr lang="zh-TW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6" name="文字方塊 35"/>
          <p:cNvSpPr txBox="1"/>
          <p:nvPr/>
        </p:nvSpPr>
        <p:spPr>
          <a:xfrm>
            <a:off x="8882025" y="3286409"/>
            <a:ext cx="6303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 smtClean="0">
                <a:solidFill>
                  <a:schemeClr val="accent3"/>
                </a:solidFill>
              </a:rPr>
              <a:t>4m</a:t>
            </a:r>
            <a:endParaRPr lang="zh-TW" altLang="en-US" sz="2400" b="1" dirty="0">
              <a:solidFill>
                <a:schemeClr val="accent3"/>
              </a:solidFill>
            </a:endParaRPr>
          </a:p>
        </p:txBody>
      </p:sp>
      <p:sp>
        <p:nvSpPr>
          <p:cNvPr id="37" name="文字方塊 36"/>
          <p:cNvSpPr txBox="1"/>
          <p:nvPr/>
        </p:nvSpPr>
        <p:spPr>
          <a:xfrm>
            <a:off x="9735013" y="3261498"/>
            <a:ext cx="3722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 smtClean="0">
                <a:solidFill>
                  <a:srgbClr val="0070C0"/>
                </a:solidFill>
              </a:rPr>
              <a:t>n</a:t>
            </a:r>
            <a:endParaRPr lang="zh-TW" altLang="en-US" sz="2400" b="1" dirty="0">
              <a:solidFill>
                <a:srgbClr val="0070C0"/>
              </a:solidFill>
            </a:endParaRPr>
          </a:p>
        </p:txBody>
      </p:sp>
      <p:sp>
        <p:nvSpPr>
          <p:cNvPr id="38" name="向右箭號 37"/>
          <p:cNvSpPr/>
          <p:nvPr/>
        </p:nvSpPr>
        <p:spPr>
          <a:xfrm>
            <a:off x="10506540" y="3617964"/>
            <a:ext cx="1209210" cy="8293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err="1" smtClean="0"/>
              <a:t>Softmax</a:t>
            </a:r>
            <a:endParaRPr lang="zh-TW" altLang="en-US" b="1" dirty="0"/>
          </a:p>
        </p:txBody>
      </p:sp>
      <p:sp>
        <p:nvSpPr>
          <p:cNvPr id="39" name="文字方塊 38"/>
          <p:cNvSpPr txBox="1"/>
          <p:nvPr/>
        </p:nvSpPr>
        <p:spPr>
          <a:xfrm>
            <a:off x="11699557" y="2342557"/>
            <a:ext cx="492443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 smtClean="0">
                <a:solidFill>
                  <a:srgbClr val="FF0000"/>
                </a:solidFill>
              </a:rPr>
              <a:t>預</a:t>
            </a:r>
            <a:endParaRPr lang="en-US" altLang="zh-TW" sz="2400" b="1" dirty="0" smtClean="0">
              <a:solidFill>
                <a:srgbClr val="FF0000"/>
              </a:solidFill>
            </a:endParaRPr>
          </a:p>
          <a:p>
            <a:r>
              <a:rPr lang="zh-TW" altLang="en-US" sz="2400" b="1" dirty="0" smtClean="0">
                <a:solidFill>
                  <a:srgbClr val="FF0000"/>
                </a:solidFill>
              </a:rPr>
              <a:t>測</a:t>
            </a:r>
            <a:endParaRPr lang="en-US" altLang="zh-TW" sz="2400" b="1" dirty="0" smtClean="0">
              <a:solidFill>
                <a:srgbClr val="FF0000"/>
              </a:solidFill>
            </a:endParaRPr>
          </a:p>
          <a:p>
            <a:r>
              <a:rPr lang="zh-TW" altLang="en-US" sz="2400" b="1" dirty="0" smtClean="0">
                <a:solidFill>
                  <a:srgbClr val="FF0000"/>
                </a:solidFill>
              </a:rPr>
              <a:t>最</a:t>
            </a:r>
            <a:endParaRPr lang="en-US" altLang="zh-TW" sz="2400" b="1" dirty="0" smtClean="0">
              <a:solidFill>
                <a:srgbClr val="FF0000"/>
              </a:solidFill>
            </a:endParaRPr>
          </a:p>
          <a:p>
            <a:r>
              <a:rPr lang="zh-TW" altLang="en-US" sz="2400" b="1" dirty="0" smtClean="0">
                <a:solidFill>
                  <a:srgbClr val="FF0000"/>
                </a:solidFill>
              </a:rPr>
              <a:t>大</a:t>
            </a:r>
            <a:endParaRPr lang="en-US" altLang="zh-TW" sz="2400" b="1" dirty="0" smtClean="0">
              <a:solidFill>
                <a:srgbClr val="FF0000"/>
              </a:solidFill>
            </a:endParaRPr>
          </a:p>
          <a:p>
            <a:r>
              <a:rPr lang="zh-TW" altLang="en-US" sz="2400" b="1" dirty="0" smtClean="0">
                <a:solidFill>
                  <a:srgbClr val="FF0000"/>
                </a:solidFill>
              </a:rPr>
              <a:t>機</a:t>
            </a:r>
            <a:endParaRPr lang="en-US" altLang="zh-TW" sz="2400" b="1" dirty="0" smtClean="0">
              <a:solidFill>
                <a:srgbClr val="FF0000"/>
              </a:solidFill>
            </a:endParaRPr>
          </a:p>
          <a:p>
            <a:r>
              <a:rPr lang="zh-TW" altLang="en-US" sz="2400" b="1" dirty="0" smtClean="0">
                <a:solidFill>
                  <a:srgbClr val="FF0000"/>
                </a:solidFill>
              </a:rPr>
              <a:t>率</a:t>
            </a:r>
            <a:endParaRPr lang="en-US" altLang="zh-TW" sz="2400" b="1" dirty="0" smtClean="0">
              <a:solidFill>
                <a:srgbClr val="FF0000"/>
              </a:solidFill>
            </a:endParaRPr>
          </a:p>
          <a:p>
            <a:r>
              <a:rPr lang="zh-TW" altLang="en-US" sz="2400" b="1" dirty="0" smtClean="0">
                <a:solidFill>
                  <a:srgbClr val="FF0000"/>
                </a:solidFill>
              </a:rPr>
              <a:t>的</a:t>
            </a:r>
            <a:endParaRPr lang="en-US" altLang="zh-TW" sz="2400" b="1" dirty="0" smtClean="0">
              <a:solidFill>
                <a:srgbClr val="FF0000"/>
              </a:solidFill>
            </a:endParaRPr>
          </a:p>
          <a:p>
            <a:r>
              <a:rPr lang="zh-TW" altLang="en-US" sz="2400" b="1" dirty="0" smtClean="0">
                <a:solidFill>
                  <a:srgbClr val="FF0000"/>
                </a:solidFill>
              </a:rPr>
              <a:t>單</a:t>
            </a:r>
            <a:endParaRPr lang="en-US" altLang="zh-TW" sz="2400" b="1" dirty="0" smtClean="0">
              <a:solidFill>
                <a:srgbClr val="FF0000"/>
              </a:solidFill>
            </a:endParaRPr>
          </a:p>
          <a:p>
            <a:r>
              <a:rPr lang="zh-TW" altLang="en-US" sz="2400" b="1" dirty="0" smtClean="0">
                <a:solidFill>
                  <a:srgbClr val="FF0000"/>
                </a:solidFill>
              </a:rPr>
              <a:t>詞</a:t>
            </a:r>
            <a:endParaRPr lang="zh-TW" altLang="en-US" sz="2400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矩形 45"/>
              <p:cNvSpPr/>
              <p:nvPr/>
            </p:nvSpPr>
            <p:spPr>
              <a:xfrm>
                <a:off x="6517000" y="1811599"/>
                <a:ext cx="200952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sz="2400" b="1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1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zh-TW" altLang="en-US" sz="2400" b="1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sz="2400" b="1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𝟗</m:t>
                          </m:r>
                          <m:r>
                            <a:rPr lang="zh-TW" altLang="en-US" sz="2400" b="1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sz="2400" b="1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𝟔</m:t>
                          </m:r>
                          <m:r>
                            <a:rPr lang="zh-TW" altLang="en-US" sz="2400" b="1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sz="2400" b="1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  <m:r>
                            <a:rPr lang="zh-TW" altLang="en-US" sz="2400" b="1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sz="2400" b="1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...</m:t>
                          </m:r>
                          <m:r>
                            <a:rPr lang="en-US" altLang="zh-TW" sz="2400" b="1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𝟖</m:t>
                          </m:r>
                        </m:e>
                      </m:d>
                    </m:oMath>
                  </m:oMathPara>
                </a14:m>
                <a:endParaRPr lang="zh-TW" altLang="en-US" sz="2400" b="1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46" name="矩形 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7000" y="1811599"/>
                <a:ext cx="2009524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肘形接點 48"/>
          <p:cNvCxnSpPr>
            <a:endCxn id="46" idx="1"/>
          </p:cNvCxnSpPr>
          <p:nvPr/>
        </p:nvCxnSpPr>
        <p:spPr>
          <a:xfrm flipV="1">
            <a:off x="5120155" y="2042432"/>
            <a:ext cx="1396845" cy="122335"/>
          </a:xfrm>
          <a:prstGeom prst="bentConnector3">
            <a:avLst>
              <a:gd name="adj1" fmla="val 50000"/>
            </a:avLst>
          </a:prstGeom>
          <a:ln w="508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雲朵形圖說文字 51"/>
          <p:cNvSpPr/>
          <p:nvPr/>
        </p:nvSpPr>
        <p:spPr>
          <a:xfrm>
            <a:off x="99035" y="72941"/>
            <a:ext cx="2705100" cy="1159972"/>
          </a:xfrm>
          <a:prstGeom prst="cloudCallout">
            <a:avLst>
              <a:gd name="adj1" fmla="val 41844"/>
              <a:gd name="adj2" fmla="val 54737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反向傳播修正權重</a:t>
            </a:r>
            <a:r>
              <a:rPr lang="en-US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W</a:t>
            </a:r>
            <a:endParaRPr lang="zh-TW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9" name="文字方塊 58"/>
          <p:cNvSpPr txBox="1"/>
          <p:nvPr/>
        </p:nvSpPr>
        <p:spPr>
          <a:xfrm>
            <a:off x="6882640" y="1457590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 smtClean="0">
                <a:solidFill>
                  <a:schemeClr val="accent5"/>
                </a:solidFill>
              </a:rPr>
              <a:t>詞向量</a:t>
            </a:r>
            <a:endParaRPr lang="zh-TW" altLang="en-US" sz="2400" b="1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7944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4"/>
          <p:cNvPicPr preferRelativeResize="0"/>
          <p:nvPr/>
        </p:nvPicPr>
        <p:blipFill rotWithShape="1">
          <a:blip r:embed="rId3">
            <a:alphaModFix/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3232449" y="645084"/>
            <a:ext cx="7142039" cy="5332092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4"/>
          <p:cNvSpPr/>
          <p:nvPr/>
        </p:nvSpPr>
        <p:spPr>
          <a:xfrm>
            <a:off x="3510844" y="982128"/>
            <a:ext cx="6558845" cy="3285066"/>
          </a:xfrm>
          <a:prstGeom prst="rect">
            <a:avLst/>
          </a:prstGeom>
          <a:solidFill>
            <a:srgbClr val="B0DEEE"/>
          </a:solidFill>
          <a:ln w="12700" cap="flat" cmpd="sng">
            <a:solidFill>
              <a:srgbClr val="1B617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zh-TW" altLang="en-US" sz="6000" b="1" dirty="0" smtClean="0">
                <a:solidFill>
                  <a:schemeClr val="accent6">
                    <a:lumMod val="90000"/>
                    <a:lumOff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詞向量</a:t>
            </a:r>
            <a:endParaRPr lang="en-US" altLang="zh-TW" sz="6000" b="1" dirty="0" smtClean="0">
              <a:solidFill>
                <a:schemeClr val="accent6">
                  <a:lumMod val="90000"/>
                  <a:lumOff val="1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sz="5400" b="1" dirty="0">
                <a:solidFill>
                  <a:schemeClr val="accent6">
                    <a:lumMod val="90000"/>
                    <a:lumOff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Word </a:t>
            </a:r>
            <a:r>
              <a:rPr lang="en-US" altLang="zh-TW" sz="5400" b="1" dirty="0" smtClean="0">
                <a:solidFill>
                  <a:schemeClr val="accent6">
                    <a:lumMod val="90000"/>
                    <a:lumOff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Embedding</a:t>
            </a:r>
            <a:endParaRPr lang="zh-TW" altLang="en-US" sz="6000" b="1" dirty="0">
              <a:solidFill>
                <a:schemeClr val="accent6">
                  <a:lumMod val="90000"/>
                  <a:lumOff val="1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87" name="Google Shape;187;p4"/>
          <p:cNvSpPr/>
          <p:nvPr/>
        </p:nvSpPr>
        <p:spPr>
          <a:xfrm>
            <a:off x="252812" y="2163394"/>
            <a:ext cx="3772522" cy="3772522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rgbClr val="1B617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8" name="Google Shape;188;p4"/>
          <p:cNvSpPr txBox="1"/>
          <p:nvPr/>
        </p:nvSpPr>
        <p:spPr>
          <a:xfrm>
            <a:off x="108651" y="3326379"/>
            <a:ext cx="2818999" cy="163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0000" b="1" dirty="0" smtClean="0">
                <a:solidFill>
                  <a:srgbClr val="B0DEEE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單元</a:t>
            </a:r>
            <a:endParaRPr sz="10000" b="1" dirty="0">
              <a:solidFill>
                <a:srgbClr val="B0DEEE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89" name="Google Shape;189;p4"/>
          <p:cNvSpPr txBox="1"/>
          <p:nvPr/>
        </p:nvSpPr>
        <p:spPr>
          <a:xfrm>
            <a:off x="2679272" y="2849326"/>
            <a:ext cx="831572" cy="24006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0" dirty="0" smtClean="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5</a:t>
            </a:r>
            <a:endParaRPr sz="15000" dirty="0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91" name="Google Shape;191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155289" y="1698180"/>
            <a:ext cx="3036711" cy="5133987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313;p18"/>
          <p:cNvSpPr txBox="1"/>
          <p:nvPr/>
        </p:nvSpPr>
        <p:spPr>
          <a:xfrm>
            <a:off x="0" y="6389066"/>
            <a:ext cx="3872827" cy="40011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 b="1" dirty="0">
                <a:solidFill>
                  <a:srgbClr val="0070C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高雄女中新興科技區域推廣中心</a:t>
            </a:r>
            <a:endParaRPr sz="2000" dirty="0">
              <a:solidFill>
                <a:srgbClr val="0070C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2725899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/>
          <p:cNvSpPr txBox="1"/>
          <p:nvPr/>
        </p:nvSpPr>
        <p:spPr>
          <a:xfrm>
            <a:off x="0" y="6389066"/>
            <a:ext cx="3872827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高雄女中新興科技區域推廣中心</a:t>
            </a:r>
            <a:endParaRPr lang="zh-TW" altLang="en-US" sz="2000" dirty="0">
              <a:solidFill>
                <a:srgbClr val="0070C0"/>
              </a:solidFill>
            </a:endParaRPr>
          </a:p>
        </p:txBody>
      </p:sp>
      <p:cxnSp>
        <p:nvCxnSpPr>
          <p:cNvPr id="6" name="直線接點 5"/>
          <p:cNvCxnSpPr/>
          <p:nvPr/>
        </p:nvCxnSpPr>
        <p:spPr>
          <a:xfrm>
            <a:off x="0" y="6389066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oogle Shape;362;p102"/>
          <p:cNvGrpSpPr/>
          <p:nvPr/>
        </p:nvGrpSpPr>
        <p:grpSpPr>
          <a:xfrm>
            <a:off x="2932463" y="122835"/>
            <a:ext cx="6283511" cy="560398"/>
            <a:chOff x="104932" y="122092"/>
            <a:chExt cx="3934334" cy="659567"/>
          </a:xfrm>
        </p:grpSpPr>
        <p:sp>
          <p:nvSpPr>
            <p:cNvPr id="9" name="Google Shape;363;p102"/>
            <p:cNvSpPr/>
            <p:nvPr/>
          </p:nvSpPr>
          <p:spPr>
            <a:xfrm>
              <a:off x="104932" y="122092"/>
              <a:ext cx="3934334" cy="659567"/>
            </a:xfrm>
            <a:prstGeom prst="ribbon2">
              <a:avLst>
                <a:gd name="adj1" fmla="val 5303"/>
                <a:gd name="adj2" fmla="val 70628"/>
              </a:avLst>
            </a:prstGeom>
            <a:gradFill>
              <a:gsLst>
                <a:gs pos="0">
                  <a:srgbClr val="0F4F65"/>
                </a:gs>
                <a:gs pos="50000">
                  <a:srgbClr val="167493"/>
                </a:gs>
                <a:gs pos="100000">
                  <a:srgbClr val="1C8AB0"/>
                </a:gs>
              </a:gsLst>
              <a:path path="circle">
                <a:fillToRect l="50000" t="50000" r="50000" b="50000"/>
              </a:path>
              <a:tileRect/>
            </a:gradFill>
            <a:ln w="25400" cap="flat" cmpd="sng">
              <a:solidFill>
                <a:srgbClr val="1B617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364;p102"/>
            <p:cNvSpPr txBox="1"/>
            <p:nvPr/>
          </p:nvSpPr>
          <p:spPr>
            <a:xfrm>
              <a:off x="779488" y="195580"/>
              <a:ext cx="2687238" cy="5433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lvl="0" algn="ctr"/>
              <a:r>
                <a:rPr lang="zh-TW" altLang="en-US" sz="2400" b="1" dirty="0" smtClean="0">
                  <a:solidFill>
                    <a:schemeClr val="bg1"/>
                  </a:solidFill>
                  <a:ea typeface="Microsoft JhengHei"/>
                </a:rPr>
                <a:t>詞向量</a:t>
              </a:r>
              <a:r>
                <a:rPr lang="en-US" altLang="zh-TW" sz="2400" b="1" dirty="0" smtClean="0">
                  <a:solidFill>
                    <a:schemeClr val="bg1"/>
                  </a:solidFill>
                  <a:ea typeface="Microsoft JhengHei"/>
                </a:rPr>
                <a:t>(Word Embedding)</a:t>
              </a:r>
              <a:endParaRPr lang="zh-TW" altLang="en-US" sz="2400" b="1" i="0" u="none" strike="noStrike" cap="none" dirty="0">
                <a:solidFill>
                  <a:schemeClr val="bg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5" name="矩形 4"/>
          <p:cNvSpPr/>
          <p:nvPr/>
        </p:nvSpPr>
        <p:spPr>
          <a:xfrm>
            <a:off x="308408" y="843376"/>
            <a:ext cx="1167279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lang="zh-CN" altLang="en-US" sz="2400" b="1" dirty="0" smtClean="0"/>
              <a:t>詞向量</a:t>
            </a:r>
            <a:r>
              <a:rPr lang="zh-TW" altLang="en-US" sz="2400" b="1" dirty="0"/>
              <a:t>可以看成是</a:t>
            </a:r>
            <a:r>
              <a:rPr lang="zh-CN" altLang="en-US" sz="2400" b="1" dirty="0" smtClean="0"/>
              <a:t>神經網路語言模型的</a:t>
            </a:r>
            <a:r>
              <a:rPr lang="zh-TW" altLang="en-US" sz="2400" b="1" dirty="0" smtClean="0"/>
              <a:t>重要</a:t>
            </a:r>
            <a:r>
              <a:rPr lang="zh-CN" altLang="en-US" sz="2400" b="1" dirty="0" smtClean="0"/>
              <a:t>副產品</a:t>
            </a:r>
            <a:r>
              <a:rPr lang="zh-TW" altLang="en-US" sz="2400" b="1" dirty="0" smtClean="0"/>
              <a:t>。</a:t>
            </a:r>
            <a:endParaRPr lang="en-US" altLang="zh-TW" sz="2400" b="1" dirty="0" smtClean="0"/>
          </a:p>
        </p:txBody>
      </p:sp>
      <p:sp>
        <p:nvSpPr>
          <p:cNvPr id="4" name="向右箭號 3"/>
          <p:cNvSpPr/>
          <p:nvPr/>
        </p:nvSpPr>
        <p:spPr>
          <a:xfrm>
            <a:off x="1707859" y="2140976"/>
            <a:ext cx="539153" cy="2670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摺角紙張 11"/>
          <p:cNvSpPr/>
          <p:nvPr/>
        </p:nvSpPr>
        <p:spPr>
          <a:xfrm>
            <a:off x="856013" y="1606859"/>
            <a:ext cx="685302" cy="1309867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文本</a:t>
            </a:r>
          </a:p>
        </p:txBody>
      </p:sp>
      <p:sp>
        <p:nvSpPr>
          <p:cNvPr id="13" name="流程圖: 多重文件 12"/>
          <p:cNvSpPr/>
          <p:nvPr/>
        </p:nvSpPr>
        <p:spPr>
          <a:xfrm>
            <a:off x="2411394" y="1615455"/>
            <a:ext cx="833823" cy="792578"/>
          </a:xfrm>
          <a:prstGeom prst="flowChartMultidocumen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文字方塊 19"/>
          <p:cNvSpPr txBox="1"/>
          <p:nvPr/>
        </p:nvSpPr>
        <p:spPr>
          <a:xfrm>
            <a:off x="2330795" y="2515663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>
                <a:solidFill>
                  <a:schemeClr val="accent3"/>
                </a:solidFill>
              </a:rPr>
              <a:t>分詞</a:t>
            </a:r>
          </a:p>
        </p:txBody>
      </p:sp>
      <p:sp>
        <p:nvSpPr>
          <p:cNvPr id="22" name="向右箭號 21"/>
          <p:cNvSpPr/>
          <p:nvPr/>
        </p:nvSpPr>
        <p:spPr>
          <a:xfrm>
            <a:off x="3310401" y="2178099"/>
            <a:ext cx="539153" cy="267057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圓柱 20"/>
          <p:cNvSpPr/>
          <p:nvPr/>
        </p:nvSpPr>
        <p:spPr>
          <a:xfrm>
            <a:off x="4015017" y="1606859"/>
            <a:ext cx="657828" cy="909828"/>
          </a:xfrm>
          <a:prstGeom prst="can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詞庫</a:t>
            </a:r>
            <a:endParaRPr lang="zh-TW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4" name="向右箭號 23"/>
          <p:cNvSpPr/>
          <p:nvPr/>
        </p:nvSpPr>
        <p:spPr>
          <a:xfrm>
            <a:off x="4834091" y="2140976"/>
            <a:ext cx="539153" cy="267057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22"/>
              <p:cNvSpPr txBox="1"/>
              <p:nvPr/>
            </p:nvSpPr>
            <p:spPr>
              <a:xfrm>
                <a:off x="5728444" y="1665752"/>
                <a:ext cx="1860766" cy="11079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sz="18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18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</m:t>
                          </m:r>
                          <m:r>
                            <a:rPr lang="en-US" altLang="zh-TW" sz="18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</m:t>
                          </m:r>
                          <m:r>
                            <a:rPr lang="en-US" altLang="zh-TW" sz="18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…</m:t>
                          </m:r>
                        </m:e>
                      </m:d>
                    </m:oMath>
                  </m:oMathPara>
                </a14:m>
                <a:endParaRPr lang="en-US" altLang="zh-TW" sz="1800" b="1" dirty="0" smtClean="0">
                  <a:solidFill>
                    <a:srgbClr val="7030A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sz="18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18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…</m:t>
                          </m:r>
                        </m:e>
                      </m:d>
                    </m:oMath>
                  </m:oMathPara>
                </a14:m>
                <a:endParaRPr lang="en-US" altLang="zh-TW" sz="1800" b="1" dirty="0" smtClean="0">
                  <a:solidFill>
                    <a:srgbClr val="7030A0"/>
                  </a:solidFill>
                  <a:sym typeface="Wingdings" panose="05000000000000000000" pitchFamily="2" charset="2"/>
                </a:endParaRPr>
              </a:p>
              <a:p>
                <a:pPr algn="ctr"/>
                <a:r>
                  <a:rPr lang="en-US" altLang="zh-TW" sz="1800" b="1" dirty="0" smtClean="0">
                    <a:solidFill>
                      <a:srgbClr val="7030A0"/>
                    </a:solidFill>
                  </a:rPr>
                  <a:t>…….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sz="18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18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…</m:t>
                          </m:r>
                        </m:e>
                      </m:d>
                    </m:oMath>
                  </m:oMathPara>
                </a14:m>
                <a:endParaRPr lang="en-US" altLang="zh-TW" sz="1800" b="1" dirty="0" smtClean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3" name="文字方塊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8444" y="1665752"/>
                <a:ext cx="1860766" cy="1107996"/>
              </a:xfrm>
              <a:prstGeom prst="rect">
                <a:avLst/>
              </a:prstGeom>
              <a:blipFill>
                <a:blip r:embed="rId2"/>
                <a:stretch>
                  <a:fillRect b="-109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文字方塊 26"/>
          <p:cNvSpPr txBox="1"/>
          <p:nvPr/>
        </p:nvSpPr>
        <p:spPr>
          <a:xfrm>
            <a:off x="3968077" y="2542916"/>
            <a:ext cx="6799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 smtClean="0">
                <a:solidFill>
                  <a:schemeClr val="accent4"/>
                </a:solidFill>
              </a:rPr>
              <a:t>n</a:t>
            </a:r>
            <a:r>
              <a:rPr lang="zh-TW" altLang="en-US" sz="2400" b="1" dirty="0" smtClean="0">
                <a:solidFill>
                  <a:schemeClr val="accent4"/>
                </a:solidFill>
              </a:rPr>
              <a:t>個</a:t>
            </a:r>
            <a:endParaRPr lang="zh-TW" altLang="en-US" sz="2400" b="1" dirty="0">
              <a:solidFill>
                <a:schemeClr val="accent4"/>
              </a:solidFill>
            </a:endParaRPr>
          </a:p>
        </p:txBody>
      </p:sp>
      <p:sp>
        <p:nvSpPr>
          <p:cNvPr id="28" name="文字方塊 27"/>
          <p:cNvSpPr txBox="1"/>
          <p:nvPr/>
        </p:nvSpPr>
        <p:spPr>
          <a:xfrm>
            <a:off x="5328982" y="1786482"/>
            <a:ext cx="49244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400" b="1" dirty="0" smtClean="0">
                <a:solidFill>
                  <a:srgbClr val="7030A0"/>
                </a:solidFill>
              </a:rPr>
              <a:t>n</a:t>
            </a:r>
            <a:br>
              <a:rPr lang="en-US" altLang="zh-TW" sz="2400" b="1" dirty="0" smtClean="0">
                <a:solidFill>
                  <a:srgbClr val="7030A0"/>
                </a:solidFill>
              </a:rPr>
            </a:br>
            <a:r>
              <a:rPr lang="zh-TW" altLang="en-US" sz="2400" b="1" dirty="0" smtClean="0">
                <a:solidFill>
                  <a:srgbClr val="7030A0"/>
                </a:solidFill>
              </a:rPr>
              <a:t>維</a:t>
            </a:r>
            <a:endParaRPr lang="zh-TW" altLang="en-US" sz="2400" b="1" dirty="0">
              <a:solidFill>
                <a:srgbClr val="7030A0"/>
              </a:solidFill>
            </a:endParaRPr>
          </a:p>
        </p:txBody>
      </p:sp>
      <p:sp>
        <p:nvSpPr>
          <p:cNvPr id="29" name="文字方塊 28"/>
          <p:cNvSpPr txBox="1"/>
          <p:nvPr/>
        </p:nvSpPr>
        <p:spPr>
          <a:xfrm>
            <a:off x="6178271" y="1289240"/>
            <a:ext cx="9001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 smtClean="0">
                <a:solidFill>
                  <a:srgbClr val="7030A0"/>
                </a:solidFill>
              </a:rPr>
              <a:t>n</a:t>
            </a:r>
            <a:r>
              <a:rPr lang="zh-TW" altLang="en-US" sz="2400" b="1" dirty="0" smtClean="0">
                <a:solidFill>
                  <a:srgbClr val="7030A0"/>
                </a:solidFill>
              </a:rPr>
              <a:t>維</a:t>
            </a:r>
            <a:endParaRPr lang="zh-TW" altLang="en-US" sz="2400" b="1" dirty="0">
              <a:solidFill>
                <a:srgbClr val="7030A0"/>
              </a:solidFill>
            </a:endParaRPr>
          </a:p>
        </p:txBody>
      </p:sp>
      <p:sp>
        <p:nvSpPr>
          <p:cNvPr id="30" name="文字方塊 29"/>
          <p:cNvSpPr txBox="1"/>
          <p:nvPr/>
        </p:nvSpPr>
        <p:spPr>
          <a:xfrm>
            <a:off x="5950941" y="2879934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 smtClean="0">
                <a:solidFill>
                  <a:srgbClr val="7030A0"/>
                </a:solidFill>
              </a:rPr>
              <a:t>獨熱編碼</a:t>
            </a:r>
            <a:endParaRPr lang="zh-TW" altLang="en-US" sz="2400" b="1" dirty="0">
              <a:solidFill>
                <a:srgbClr val="7030A0"/>
              </a:solidFill>
            </a:endParaRPr>
          </a:p>
        </p:txBody>
      </p:sp>
      <p:sp>
        <p:nvSpPr>
          <p:cNvPr id="31" name="向右箭號 30"/>
          <p:cNvSpPr/>
          <p:nvPr/>
        </p:nvSpPr>
        <p:spPr>
          <a:xfrm>
            <a:off x="7726229" y="2178099"/>
            <a:ext cx="2491352" cy="267057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accent5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字方塊 31"/>
              <p:cNvSpPr txBox="1"/>
              <p:nvPr/>
            </p:nvSpPr>
            <p:spPr>
              <a:xfrm>
                <a:off x="10617043" y="1740921"/>
                <a:ext cx="1168269" cy="11079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sz="1800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1800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</m:t>
                          </m:r>
                          <m:r>
                            <a:rPr lang="en-US" altLang="zh-TW" sz="1800" b="1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</m:t>
                          </m:r>
                          <m:r>
                            <a:rPr lang="en-US" altLang="zh-TW" sz="1800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…</m:t>
                          </m:r>
                        </m:e>
                      </m:d>
                    </m:oMath>
                  </m:oMathPara>
                </a14:m>
                <a:endParaRPr lang="en-US" altLang="zh-TW" sz="1800" b="1" dirty="0" smtClean="0">
                  <a:solidFill>
                    <a:schemeClr val="accent5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sz="1800" b="1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1800" b="1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…</m:t>
                          </m:r>
                        </m:e>
                      </m:d>
                    </m:oMath>
                  </m:oMathPara>
                </a14:m>
                <a:endParaRPr lang="en-US" altLang="zh-TW" sz="1800" b="1" dirty="0" smtClean="0">
                  <a:solidFill>
                    <a:schemeClr val="accent5"/>
                  </a:solidFill>
                  <a:sym typeface="Wingdings" panose="05000000000000000000" pitchFamily="2" charset="2"/>
                </a:endParaRPr>
              </a:p>
              <a:p>
                <a:pPr algn="ctr"/>
                <a:r>
                  <a:rPr lang="en-US" altLang="zh-TW" sz="1800" b="1" dirty="0" smtClean="0">
                    <a:solidFill>
                      <a:schemeClr val="accent5"/>
                    </a:solidFill>
                  </a:rPr>
                  <a:t>…….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sz="1800" b="1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1800" b="1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…</m:t>
                          </m:r>
                        </m:e>
                      </m:d>
                    </m:oMath>
                  </m:oMathPara>
                </a14:m>
                <a:endParaRPr lang="en-US" altLang="zh-TW" sz="1800" b="1" dirty="0" smtClean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32" name="文字方塊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17043" y="1740921"/>
                <a:ext cx="1168269" cy="1107996"/>
              </a:xfrm>
              <a:prstGeom prst="rect">
                <a:avLst/>
              </a:prstGeom>
              <a:blipFill>
                <a:blip r:embed="rId3"/>
                <a:stretch>
                  <a:fillRect b="-165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文字方塊 32"/>
          <p:cNvSpPr txBox="1"/>
          <p:nvPr/>
        </p:nvSpPr>
        <p:spPr>
          <a:xfrm>
            <a:off x="10217581" y="1861651"/>
            <a:ext cx="49244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400" b="1" dirty="0" smtClean="0">
                <a:solidFill>
                  <a:schemeClr val="accent5"/>
                </a:solidFill>
              </a:rPr>
              <a:t>n</a:t>
            </a:r>
            <a:br>
              <a:rPr lang="en-US" altLang="zh-TW" sz="2400" b="1" dirty="0" smtClean="0">
                <a:solidFill>
                  <a:schemeClr val="accent5"/>
                </a:solidFill>
              </a:rPr>
            </a:br>
            <a:r>
              <a:rPr lang="zh-TW" altLang="en-US" sz="2400" b="1" dirty="0" smtClean="0">
                <a:solidFill>
                  <a:schemeClr val="accent5"/>
                </a:solidFill>
              </a:rPr>
              <a:t>維</a:t>
            </a:r>
            <a:endParaRPr lang="zh-TW" altLang="en-US" sz="2400" b="1" dirty="0">
              <a:solidFill>
                <a:schemeClr val="accent5"/>
              </a:solidFill>
            </a:endParaRPr>
          </a:p>
        </p:txBody>
      </p:sp>
      <p:sp>
        <p:nvSpPr>
          <p:cNvPr id="34" name="文字方塊 33"/>
          <p:cNvSpPr txBox="1"/>
          <p:nvPr/>
        </p:nvSpPr>
        <p:spPr>
          <a:xfrm>
            <a:off x="10751090" y="1384622"/>
            <a:ext cx="9001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 smtClean="0">
                <a:solidFill>
                  <a:schemeClr val="accent5"/>
                </a:solidFill>
              </a:rPr>
              <a:t>m</a:t>
            </a:r>
            <a:r>
              <a:rPr lang="zh-TW" altLang="en-US" sz="2400" b="1" dirty="0" smtClean="0">
                <a:solidFill>
                  <a:schemeClr val="accent5"/>
                </a:solidFill>
              </a:rPr>
              <a:t>維</a:t>
            </a:r>
            <a:endParaRPr lang="zh-TW" altLang="en-US" sz="2400" b="1" dirty="0">
              <a:solidFill>
                <a:schemeClr val="accent5"/>
              </a:solidFill>
            </a:endParaRPr>
          </a:p>
        </p:txBody>
      </p:sp>
      <p:sp>
        <p:nvSpPr>
          <p:cNvPr id="35" name="文字方塊 34"/>
          <p:cNvSpPr txBox="1"/>
          <p:nvPr/>
        </p:nvSpPr>
        <p:spPr>
          <a:xfrm>
            <a:off x="10647179" y="2845320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 smtClean="0">
                <a:solidFill>
                  <a:schemeClr val="accent5"/>
                </a:solidFill>
              </a:rPr>
              <a:t>詞向量</a:t>
            </a:r>
            <a:endParaRPr lang="zh-TW" altLang="en-US" sz="2400" b="1" dirty="0">
              <a:solidFill>
                <a:schemeClr val="accent5"/>
              </a:solidFill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237820" y="3425436"/>
            <a:ext cx="1167279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lang="zh-TW" altLang="en-US" sz="2400" b="1" dirty="0"/>
              <a:t>可以彈性</a:t>
            </a:r>
            <a:r>
              <a:rPr lang="zh-TW" altLang="en-US" sz="2400" b="1" dirty="0" smtClean="0"/>
              <a:t>調整神經網路語言模型</a:t>
            </a:r>
            <a:r>
              <a:rPr lang="en-US" altLang="zh-TW" sz="2400" b="1" dirty="0" smtClean="0"/>
              <a:t>W</a:t>
            </a:r>
            <a:r>
              <a:rPr lang="zh-TW" altLang="en-US" sz="2400" b="1" dirty="0" smtClean="0"/>
              <a:t>權重的行數</a:t>
            </a:r>
            <a:r>
              <a:rPr lang="en-US" altLang="zh-TW" sz="2400" b="1" dirty="0" smtClean="0"/>
              <a:t>(m</a:t>
            </a:r>
            <a:r>
              <a:rPr lang="zh-TW" altLang="en-US" sz="2400" b="1" dirty="0" smtClean="0"/>
              <a:t>維</a:t>
            </a:r>
            <a:r>
              <a:rPr lang="en-US" altLang="zh-TW" sz="2400" b="1" dirty="0" smtClean="0"/>
              <a:t>)</a:t>
            </a:r>
            <a:r>
              <a:rPr lang="zh-TW" altLang="en-US" sz="2400" b="1" dirty="0" smtClean="0"/>
              <a:t>，來控制</a:t>
            </a:r>
            <a:r>
              <a:rPr lang="zh-CN" altLang="en-US" sz="2400" b="1" dirty="0" smtClean="0"/>
              <a:t>詞向量</a:t>
            </a:r>
            <a:r>
              <a:rPr lang="zh-TW" altLang="en-US" sz="2400" b="1" dirty="0" smtClean="0"/>
              <a:t>的維度。</a:t>
            </a:r>
            <a:endParaRPr lang="en-US" altLang="zh-TW" sz="2400" b="1" dirty="0" smtClean="0"/>
          </a:p>
          <a:p>
            <a:pPr marL="342900" indent="-342900">
              <a:buFont typeface="Wingdings" panose="05000000000000000000" pitchFamily="2" charset="2"/>
              <a:buChar char="n"/>
            </a:pPr>
            <a:r>
              <a:rPr lang="zh-CN" altLang="en-US" sz="2400" b="1" dirty="0" smtClean="0"/>
              <a:t>詞向量的維度越高</a:t>
            </a:r>
            <a:r>
              <a:rPr lang="en-US" altLang="zh-CN" sz="2400" b="1" dirty="0" smtClean="0"/>
              <a:t>, </a:t>
            </a:r>
            <a:r>
              <a:rPr lang="zh-CN" altLang="en-US" sz="2400" b="1" dirty="0" smtClean="0"/>
              <a:t>其所能提供的資訊也就越多</a:t>
            </a:r>
            <a:r>
              <a:rPr lang="en-US" altLang="zh-CN" sz="2400" b="1" dirty="0" smtClean="0"/>
              <a:t>, </a:t>
            </a:r>
            <a:r>
              <a:rPr lang="zh-CN" altLang="en-US" sz="2400" b="1" dirty="0" smtClean="0"/>
              <a:t>計算結果的可靠性就更值得信賴</a:t>
            </a:r>
            <a:r>
              <a:rPr lang="zh-TW" altLang="en-US" sz="2400" b="1" dirty="0" smtClean="0"/>
              <a:t>。</a:t>
            </a:r>
            <a:endParaRPr lang="en-US" altLang="zh-TW" sz="2400" b="1" dirty="0" smtClean="0"/>
          </a:p>
          <a:p>
            <a:pPr marL="342900" indent="-342900">
              <a:buFont typeface="Wingdings" panose="05000000000000000000" pitchFamily="2" charset="2"/>
              <a:buChar char="n"/>
            </a:pPr>
            <a:r>
              <a:rPr lang="zh-TW" altLang="en-US" sz="2400" b="1" dirty="0" smtClean="0"/>
              <a:t>詞性和語意相近的單詞，經過訓練後的詞向量相似度會比較高。</a:t>
            </a:r>
            <a:endParaRPr lang="en-US" altLang="zh-TW" sz="2400" b="1" dirty="0" smtClean="0"/>
          </a:p>
          <a:p>
            <a:pPr marL="342900" indent="-342900">
              <a:buFont typeface="Wingdings" panose="05000000000000000000" pitchFamily="2" charset="2"/>
              <a:buChar char="n"/>
            </a:pPr>
            <a:r>
              <a:rPr lang="en-US" altLang="zh-TW" sz="2400" b="1" dirty="0" smtClean="0"/>
              <a:t>Word2vector</a:t>
            </a:r>
            <a:r>
              <a:rPr lang="zh-TW" altLang="en-US" sz="2400" b="1" dirty="0" smtClean="0"/>
              <a:t>模型</a:t>
            </a:r>
            <a:r>
              <a:rPr lang="zh-TW" altLang="en-US" sz="2400" b="1" dirty="0"/>
              <a:t>是由</a:t>
            </a:r>
            <a:r>
              <a:rPr lang="en-US" altLang="zh-TW" sz="2400" b="1" dirty="0" smtClean="0"/>
              <a:t>Google</a:t>
            </a:r>
            <a:r>
              <a:rPr lang="zh-TW" altLang="en-US" sz="2400" b="1" dirty="0" smtClean="0"/>
              <a:t>在</a:t>
            </a:r>
            <a:r>
              <a:rPr lang="en-US" altLang="zh-TW" sz="2400" b="1" dirty="0"/>
              <a:t>2013</a:t>
            </a:r>
            <a:r>
              <a:rPr lang="zh-TW" altLang="en-US" sz="2400" b="1" dirty="0"/>
              <a:t>年提出的</a:t>
            </a:r>
            <a:r>
              <a:rPr lang="zh-TW" altLang="en-US" sz="2400" b="1" dirty="0" smtClean="0"/>
              <a:t>，把</a:t>
            </a:r>
            <a:r>
              <a:rPr lang="zh-TW" altLang="en-US" sz="2400" b="1" dirty="0"/>
              <a:t>字詞換成向量表達的</a:t>
            </a:r>
            <a:r>
              <a:rPr lang="zh-TW" altLang="en-US" sz="2400" b="1" dirty="0" smtClean="0"/>
              <a:t>一個預訓練模型。</a:t>
            </a:r>
            <a:endParaRPr lang="en-US" altLang="zh-TW" sz="2400" b="1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字方塊 24"/>
              <p:cNvSpPr txBox="1"/>
              <p:nvPr/>
            </p:nvSpPr>
            <p:spPr>
              <a:xfrm>
                <a:off x="8100251" y="1198621"/>
                <a:ext cx="1798121" cy="9891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sz="240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240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TW" sz="2400" i="1" smtClean="0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</m:t>
                                </m:r>
                              </m:e>
                              <m:e>
                                <m:r>
                                  <a:rPr lang="en-US" altLang="zh-TW" sz="2400" i="1" smtClean="0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TW" sz="2400" i="1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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sz="2400" i="1" smtClean="0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altLang="zh-TW" sz="2400" b="0" i="1" smtClean="0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e>
                                <m:r>
                                  <a:rPr lang="en-US" altLang="zh-TW" sz="2400" i="1" smtClean="0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TW" sz="2400" i="1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</m:t>
                                </m:r>
                              </m:e>
                              <m:e>
                                <m:r>
                                  <a:rPr lang="en-US" altLang="zh-TW" sz="2400" i="1" smtClean="0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TW" sz="2400" i="1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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sz="2400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25" name="文字方塊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0251" y="1198621"/>
                <a:ext cx="1798121" cy="98911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文字方塊 37"/>
          <p:cNvSpPr txBox="1"/>
          <p:nvPr/>
        </p:nvSpPr>
        <p:spPr>
          <a:xfrm>
            <a:off x="7717010" y="1297148"/>
            <a:ext cx="49244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400" b="1" dirty="0" smtClean="0">
                <a:solidFill>
                  <a:schemeClr val="accent5"/>
                </a:solidFill>
              </a:rPr>
              <a:t>n</a:t>
            </a:r>
            <a:br>
              <a:rPr lang="en-US" altLang="zh-TW" sz="2400" b="1" dirty="0" smtClean="0">
                <a:solidFill>
                  <a:schemeClr val="accent5"/>
                </a:solidFill>
              </a:rPr>
            </a:br>
            <a:r>
              <a:rPr lang="zh-TW" altLang="en-US" sz="2400" b="1" dirty="0" smtClean="0">
                <a:solidFill>
                  <a:schemeClr val="accent5"/>
                </a:solidFill>
              </a:rPr>
              <a:t>維</a:t>
            </a:r>
            <a:endParaRPr lang="zh-TW" altLang="en-US" sz="2400" b="1" dirty="0">
              <a:solidFill>
                <a:schemeClr val="accent5"/>
              </a:solidFill>
            </a:endParaRPr>
          </a:p>
        </p:txBody>
      </p:sp>
      <p:sp>
        <p:nvSpPr>
          <p:cNvPr id="39" name="文字方塊 38"/>
          <p:cNvSpPr txBox="1"/>
          <p:nvPr/>
        </p:nvSpPr>
        <p:spPr>
          <a:xfrm>
            <a:off x="8549224" y="778327"/>
            <a:ext cx="9001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 smtClean="0">
                <a:solidFill>
                  <a:schemeClr val="accent5"/>
                </a:solidFill>
              </a:rPr>
              <a:t>m</a:t>
            </a:r>
            <a:r>
              <a:rPr lang="zh-TW" altLang="en-US" sz="2400" b="1" dirty="0" smtClean="0">
                <a:solidFill>
                  <a:schemeClr val="accent5"/>
                </a:solidFill>
              </a:rPr>
              <a:t>維</a:t>
            </a:r>
            <a:endParaRPr lang="zh-TW" altLang="en-US" sz="2400" b="1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2002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/>
          <p:cNvSpPr txBox="1"/>
          <p:nvPr/>
        </p:nvSpPr>
        <p:spPr>
          <a:xfrm>
            <a:off x="0" y="6389066"/>
            <a:ext cx="3872827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高雄女中新興科技區域推廣中心</a:t>
            </a:r>
            <a:endParaRPr lang="zh-TW" altLang="en-US" sz="2000" dirty="0">
              <a:solidFill>
                <a:srgbClr val="0070C0"/>
              </a:solidFill>
            </a:endParaRPr>
          </a:p>
        </p:txBody>
      </p:sp>
      <p:cxnSp>
        <p:nvCxnSpPr>
          <p:cNvPr id="6" name="直線接點 5"/>
          <p:cNvCxnSpPr/>
          <p:nvPr/>
        </p:nvCxnSpPr>
        <p:spPr>
          <a:xfrm>
            <a:off x="0" y="6389066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oogle Shape;362;p102"/>
          <p:cNvGrpSpPr/>
          <p:nvPr/>
        </p:nvGrpSpPr>
        <p:grpSpPr>
          <a:xfrm>
            <a:off x="2932463" y="122835"/>
            <a:ext cx="6283511" cy="560398"/>
            <a:chOff x="104932" y="122092"/>
            <a:chExt cx="3934334" cy="659567"/>
          </a:xfrm>
        </p:grpSpPr>
        <p:sp>
          <p:nvSpPr>
            <p:cNvPr id="9" name="Google Shape;363;p102"/>
            <p:cNvSpPr/>
            <p:nvPr/>
          </p:nvSpPr>
          <p:spPr>
            <a:xfrm>
              <a:off x="104932" y="122092"/>
              <a:ext cx="3934334" cy="659567"/>
            </a:xfrm>
            <a:prstGeom prst="ribbon2">
              <a:avLst>
                <a:gd name="adj1" fmla="val 5303"/>
                <a:gd name="adj2" fmla="val 70628"/>
              </a:avLst>
            </a:prstGeom>
            <a:gradFill>
              <a:gsLst>
                <a:gs pos="0">
                  <a:srgbClr val="0F4F65"/>
                </a:gs>
                <a:gs pos="50000">
                  <a:srgbClr val="167493"/>
                </a:gs>
                <a:gs pos="100000">
                  <a:srgbClr val="1C8AB0"/>
                </a:gs>
              </a:gsLst>
              <a:path path="circle">
                <a:fillToRect l="50000" t="50000" r="50000" b="50000"/>
              </a:path>
              <a:tileRect/>
            </a:gradFill>
            <a:ln w="25400" cap="flat" cmpd="sng">
              <a:solidFill>
                <a:srgbClr val="1B617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364;p102"/>
            <p:cNvSpPr txBox="1"/>
            <p:nvPr/>
          </p:nvSpPr>
          <p:spPr>
            <a:xfrm>
              <a:off x="779488" y="195580"/>
              <a:ext cx="2687238" cy="5433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lvl="0" algn="ctr"/>
              <a:r>
                <a:rPr lang="zh-TW" altLang="en-US" sz="2400" b="1" dirty="0" smtClean="0">
                  <a:solidFill>
                    <a:schemeClr val="bg1"/>
                  </a:solidFill>
                  <a:ea typeface="Microsoft JhengHei"/>
                </a:rPr>
                <a:t>詞向量</a:t>
              </a:r>
              <a:r>
                <a:rPr lang="en-US" altLang="zh-TW" sz="2400" b="1" dirty="0" smtClean="0">
                  <a:solidFill>
                    <a:schemeClr val="bg1"/>
                  </a:solidFill>
                  <a:ea typeface="Microsoft JhengHei"/>
                </a:rPr>
                <a:t>(Word Embedding)</a:t>
              </a:r>
              <a:endParaRPr lang="zh-TW" altLang="en-US" sz="2400" b="1" i="0" u="none" strike="noStrike" cap="none" dirty="0">
                <a:solidFill>
                  <a:schemeClr val="bg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5" name="矩形 4"/>
          <p:cNvSpPr/>
          <p:nvPr/>
        </p:nvSpPr>
        <p:spPr>
          <a:xfrm>
            <a:off x="308408" y="843376"/>
            <a:ext cx="1167279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lang="zh-CN" altLang="en-US" sz="2400" b="1" dirty="0" smtClean="0"/>
              <a:t>詞向量</a:t>
            </a:r>
            <a:r>
              <a:rPr lang="zh-TW" altLang="en-US" sz="2400" b="1" dirty="0"/>
              <a:t>可以看成是</a:t>
            </a:r>
            <a:r>
              <a:rPr lang="zh-CN" altLang="en-US" sz="2400" b="1" dirty="0" smtClean="0"/>
              <a:t>神經網路語言模型的</a:t>
            </a:r>
            <a:r>
              <a:rPr lang="zh-TW" altLang="en-US" sz="2400" b="1" dirty="0" smtClean="0"/>
              <a:t>重要</a:t>
            </a:r>
            <a:r>
              <a:rPr lang="zh-CN" altLang="en-US" sz="2400" b="1" dirty="0" smtClean="0"/>
              <a:t>副產品</a:t>
            </a:r>
            <a:r>
              <a:rPr lang="zh-TW" altLang="en-US" sz="2400" b="1" dirty="0" smtClean="0"/>
              <a:t>。</a:t>
            </a:r>
            <a:endParaRPr lang="en-US" altLang="zh-TW" sz="2400" b="1" dirty="0" smtClean="0"/>
          </a:p>
        </p:txBody>
      </p:sp>
      <p:sp>
        <p:nvSpPr>
          <p:cNvPr id="4" name="向右箭號 3"/>
          <p:cNvSpPr/>
          <p:nvPr/>
        </p:nvSpPr>
        <p:spPr>
          <a:xfrm>
            <a:off x="1707859" y="2140976"/>
            <a:ext cx="539153" cy="2670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摺角紙張 11"/>
          <p:cNvSpPr/>
          <p:nvPr/>
        </p:nvSpPr>
        <p:spPr>
          <a:xfrm>
            <a:off x="856013" y="1606859"/>
            <a:ext cx="685302" cy="1309867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文本</a:t>
            </a:r>
          </a:p>
        </p:txBody>
      </p:sp>
      <p:sp>
        <p:nvSpPr>
          <p:cNvPr id="13" name="流程圖: 多重文件 12"/>
          <p:cNvSpPr/>
          <p:nvPr/>
        </p:nvSpPr>
        <p:spPr>
          <a:xfrm>
            <a:off x="2411394" y="1615455"/>
            <a:ext cx="833823" cy="792578"/>
          </a:xfrm>
          <a:prstGeom prst="flowChartMultidocumen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文字方塊 19"/>
          <p:cNvSpPr txBox="1"/>
          <p:nvPr/>
        </p:nvSpPr>
        <p:spPr>
          <a:xfrm>
            <a:off x="2330795" y="2515663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>
                <a:solidFill>
                  <a:schemeClr val="accent3"/>
                </a:solidFill>
              </a:rPr>
              <a:t>分詞</a:t>
            </a:r>
          </a:p>
        </p:txBody>
      </p:sp>
      <p:sp>
        <p:nvSpPr>
          <p:cNvPr id="22" name="向右箭號 21"/>
          <p:cNvSpPr/>
          <p:nvPr/>
        </p:nvSpPr>
        <p:spPr>
          <a:xfrm>
            <a:off x="3310401" y="2178099"/>
            <a:ext cx="539153" cy="267057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圓柱 20"/>
          <p:cNvSpPr/>
          <p:nvPr/>
        </p:nvSpPr>
        <p:spPr>
          <a:xfrm>
            <a:off x="4015017" y="1606859"/>
            <a:ext cx="657828" cy="909828"/>
          </a:xfrm>
          <a:prstGeom prst="can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詞庫</a:t>
            </a:r>
            <a:endParaRPr lang="zh-TW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4" name="向右箭號 23"/>
          <p:cNvSpPr/>
          <p:nvPr/>
        </p:nvSpPr>
        <p:spPr>
          <a:xfrm>
            <a:off x="4834091" y="2140976"/>
            <a:ext cx="539153" cy="267057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22"/>
              <p:cNvSpPr txBox="1"/>
              <p:nvPr/>
            </p:nvSpPr>
            <p:spPr>
              <a:xfrm>
                <a:off x="5728444" y="1665752"/>
                <a:ext cx="1860766" cy="11079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sz="18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18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</m:t>
                          </m:r>
                          <m:r>
                            <a:rPr lang="en-US" altLang="zh-TW" sz="18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</m:t>
                          </m:r>
                          <m:r>
                            <a:rPr lang="en-US" altLang="zh-TW" sz="18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…</m:t>
                          </m:r>
                        </m:e>
                      </m:d>
                    </m:oMath>
                  </m:oMathPara>
                </a14:m>
                <a:endParaRPr lang="en-US" altLang="zh-TW" sz="1800" b="1" dirty="0" smtClean="0">
                  <a:solidFill>
                    <a:srgbClr val="7030A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sz="18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18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…</m:t>
                          </m:r>
                        </m:e>
                      </m:d>
                    </m:oMath>
                  </m:oMathPara>
                </a14:m>
                <a:endParaRPr lang="en-US" altLang="zh-TW" sz="1800" b="1" dirty="0" smtClean="0">
                  <a:solidFill>
                    <a:srgbClr val="7030A0"/>
                  </a:solidFill>
                  <a:sym typeface="Wingdings" panose="05000000000000000000" pitchFamily="2" charset="2"/>
                </a:endParaRPr>
              </a:p>
              <a:p>
                <a:pPr algn="ctr"/>
                <a:r>
                  <a:rPr lang="en-US" altLang="zh-TW" sz="1800" b="1" dirty="0" smtClean="0">
                    <a:solidFill>
                      <a:srgbClr val="7030A0"/>
                    </a:solidFill>
                  </a:rPr>
                  <a:t>…….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sz="18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18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…</m:t>
                          </m:r>
                        </m:e>
                      </m:d>
                    </m:oMath>
                  </m:oMathPara>
                </a14:m>
                <a:endParaRPr lang="en-US" altLang="zh-TW" sz="1800" b="1" dirty="0" smtClean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3" name="文字方塊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8444" y="1665752"/>
                <a:ext cx="1860766" cy="1107996"/>
              </a:xfrm>
              <a:prstGeom prst="rect">
                <a:avLst/>
              </a:prstGeom>
              <a:blipFill>
                <a:blip r:embed="rId2"/>
                <a:stretch>
                  <a:fillRect b="-109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文字方塊 26"/>
          <p:cNvSpPr txBox="1"/>
          <p:nvPr/>
        </p:nvSpPr>
        <p:spPr>
          <a:xfrm>
            <a:off x="3968077" y="2542916"/>
            <a:ext cx="6799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 smtClean="0">
                <a:solidFill>
                  <a:schemeClr val="accent4"/>
                </a:solidFill>
              </a:rPr>
              <a:t>n</a:t>
            </a:r>
            <a:r>
              <a:rPr lang="zh-TW" altLang="en-US" sz="2400" b="1" dirty="0" smtClean="0">
                <a:solidFill>
                  <a:schemeClr val="accent4"/>
                </a:solidFill>
              </a:rPr>
              <a:t>個</a:t>
            </a:r>
            <a:endParaRPr lang="zh-TW" altLang="en-US" sz="2400" b="1" dirty="0">
              <a:solidFill>
                <a:schemeClr val="accent4"/>
              </a:solidFill>
            </a:endParaRPr>
          </a:p>
        </p:txBody>
      </p:sp>
      <p:sp>
        <p:nvSpPr>
          <p:cNvPr id="28" name="文字方塊 27"/>
          <p:cNvSpPr txBox="1"/>
          <p:nvPr/>
        </p:nvSpPr>
        <p:spPr>
          <a:xfrm>
            <a:off x="5328982" y="1786482"/>
            <a:ext cx="49244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400" b="1" dirty="0" smtClean="0">
                <a:solidFill>
                  <a:srgbClr val="7030A0"/>
                </a:solidFill>
              </a:rPr>
              <a:t>n</a:t>
            </a:r>
            <a:br>
              <a:rPr lang="en-US" altLang="zh-TW" sz="2400" b="1" dirty="0" smtClean="0">
                <a:solidFill>
                  <a:srgbClr val="7030A0"/>
                </a:solidFill>
              </a:rPr>
            </a:br>
            <a:r>
              <a:rPr lang="zh-TW" altLang="en-US" sz="2400" b="1" dirty="0" smtClean="0">
                <a:solidFill>
                  <a:srgbClr val="7030A0"/>
                </a:solidFill>
              </a:rPr>
              <a:t>維</a:t>
            </a:r>
            <a:endParaRPr lang="zh-TW" altLang="en-US" sz="2400" b="1" dirty="0">
              <a:solidFill>
                <a:srgbClr val="7030A0"/>
              </a:solidFill>
            </a:endParaRPr>
          </a:p>
        </p:txBody>
      </p:sp>
      <p:sp>
        <p:nvSpPr>
          <p:cNvPr id="29" name="文字方塊 28"/>
          <p:cNvSpPr txBox="1"/>
          <p:nvPr/>
        </p:nvSpPr>
        <p:spPr>
          <a:xfrm>
            <a:off x="6178271" y="1289240"/>
            <a:ext cx="9001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 smtClean="0">
                <a:solidFill>
                  <a:srgbClr val="7030A0"/>
                </a:solidFill>
              </a:rPr>
              <a:t>n</a:t>
            </a:r>
            <a:r>
              <a:rPr lang="zh-TW" altLang="en-US" sz="2400" b="1" dirty="0" smtClean="0">
                <a:solidFill>
                  <a:srgbClr val="7030A0"/>
                </a:solidFill>
              </a:rPr>
              <a:t>維</a:t>
            </a:r>
            <a:endParaRPr lang="zh-TW" altLang="en-US" sz="2400" b="1" dirty="0">
              <a:solidFill>
                <a:srgbClr val="7030A0"/>
              </a:solidFill>
            </a:endParaRPr>
          </a:p>
        </p:txBody>
      </p:sp>
      <p:sp>
        <p:nvSpPr>
          <p:cNvPr id="30" name="文字方塊 29"/>
          <p:cNvSpPr txBox="1"/>
          <p:nvPr/>
        </p:nvSpPr>
        <p:spPr>
          <a:xfrm>
            <a:off x="5950941" y="2879934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 smtClean="0">
                <a:solidFill>
                  <a:srgbClr val="7030A0"/>
                </a:solidFill>
              </a:rPr>
              <a:t>獨熱編碼</a:t>
            </a:r>
            <a:endParaRPr lang="zh-TW" altLang="en-US" sz="2400" b="1" dirty="0">
              <a:solidFill>
                <a:srgbClr val="7030A0"/>
              </a:solidFill>
            </a:endParaRPr>
          </a:p>
        </p:txBody>
      </p:sp>
      <p:sp>
        <p:nvSpPr>
          <p:cNvPr id="31" name="向右箭號 30"/>
          <p:cNvSpPr/>
          <p:nvPr/>
        </p:nvSpPr>
        <p:spPr>
          <a:xfrm>
            <a:off x="7726229" y="2178099"/>
            <a:ext cx="2491352" cy="267057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accent5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字方塊 31"/>
              <p:cNvSpPr txBox="1"/>
              <p:nvPr/>
            </p:nvSpPr>
            <p:spPr>
              <a:xfrm>
                <a:off x="10617043" y="1740921"/>
                <a:ext cx="1168269" cy="11079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sz="1800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1800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</m:t>
                          </m:r>
                          <m:r>
                            <a:rPr lang="en-US" altLang="zh-TW" sz="1800" b="1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</m:t>
                          </m:r>
                          <m:r>
                            <a:rPr lang="en-US" altLang="zh-TW" sz="1800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…</m:t>
                          </m:r>
                        </m:e>
                      </m:d>
                    </m:oMath>
                  </m:oMathPara>
                </a14:m>
                <a:endParaRPr lang="en-US" altLang="zh-TW" sz="1800" b="1" dirty="0" smtClean="0">
                  <a:solidFill>
                    <a:schemeClr val="accent5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sz="1800" b="1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1800" b="1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…</m:t>
                          </m:r>
                        </m:e>
                      </m:d>
                    </m:oMath>
                  </m:oMathPara>
                </a14:m>
                <a:endParaRPr lang="en-US" altLang="zh-TW" sz="1800" b="1" dirty="0" smtClean="0">
                  <a:solidFill>
                    <a:schemeClr val="accent5"/>
                  </a:solidFill>
                  <a:sym typeface="Wingdings" panose="05000000000000000000" pitchFamily="2" charset="2"/>
                </a:endParaRPr>
              </a:p>
              <a:p>
                <a:pPr algn="ctr"/>
                <a:r>
                  <a:rPr lang="en-US" altLang="zh-TW" sz="1800" b="1" dirty="0" smtClean="0">
                    <a:solidFill>
                      <a:schemeClr val="accent5"/>
                    </a:solidFill>
                  </a:rPr>
                  <a:t>…….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sz="1800" b="1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1800" b="1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…</m:t>
                          </m:r>
                        </m:e>
                      </m:d>
                    </m:oMath>
                  </m:oMathPara>
                </a14:m>
                <a:endParaRPr lang="en-US" altLang="zh-TW" sz="1800" b="1" dirty="0" smtClean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32" name="文字方塊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17043" y="1740921"/>
                <a:ext cx="1168269" cy="1107996"/>
              </a:xfrm>
              <a:prstGeom prst="rect">
                <a:avLst/>
              </a:prstGeom>
              <a:blipFill>
                <a:blip r:embed="rId3"/>
                <a:stretch>
                  <a:fillRect b="-165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文字方塊 32"/>
          <p:cNvSpPr txBox="1"/>
          <p:nvPr/>
        </p:nvSpPr>
        <p:spPr>
          <a:xfrm>
            <a:off x="10217581" y="1861651"/>
            <a:ext cx="49244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400" b="1" dirty="0" smtClean="0">
                <a:solidFill>
                  <a:schemeClr val="accent5"/>
                </a:solidFill>
              </a:rPr>
              <a:t>n</a:t>
            </a:r>
            <a:br>
              <a:rPr lang="en-US" altLang="zh-TW" sz="2400" b="1" dirty="0" smtClean="0">
                <a:solidFill>
                  <a:schemeClr val="accent5"/>
                </a:solidFill>
              </a:rPr>
            </a:br>
            <a:r>
              <a:rPr lang="zh-TW" altLang="en-US" sz="2400" b="1" dirty="0" smtClean="0">
                <a:solidFill>
                  <a:schemeClr val="accent5"/>
                </a:solidFill>
              </a:rPr>
              <a:t>維</a:t>
            </a:r>
            <a:endParaRPr lang="zh-TW" altLang="en-US" sz="2400" b="1" dirty="0">
              <a:solidFill>
                <a:schemeClr val="accent5"/>
              </a:solidFill>
            </a:endParaRPr>
          </a:p>
        </p:txBody>
      </p:sp>
      <p:sp>
        <p:nvSpPr>
          <p:cNvPr id="34" name="文字方塊 33"/>
          <p:cNvSpPr txBox="1"/>
          <p:nvPr/>
        </p:nvSpPr>
        <p:spPr>
          <a:xfrm>
            <a:off x="10751090" y="1384622"/>
            <a:ext cx="9001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 smtClean="0">
                <a:solidFill>
                  <a:schemeClr val="accent5"/>
                </a:solidFill>
              </a:rPr>
              <a:t>m</a:t>
            </a:r>
            <a:r>
              <a:rPr lang="zh-TW" altLang="en-US" sz="2400" b="1" dirty="0" smtClean="0">
                <a:solidFill>
                  <a:schemeClr val="accent5"/>
                </a:solidFill>
              </a:rPr>
              <a:t>維</a:t>
            </a:r>
            <a:endParaRPr lang="zh-TW" altLang="en-US" sz="2400" b="1" dirty="0">
              <a:solidFill>
                <a:schemeClr val="accent5"/>
              </a:solidFill>
            </a:endParaRPr>
          </a:p>
        </p:txBody>
      </p:sp>
      <p:sp>
        <p:nvSpPr>
          <p:cNvPr id="35" name="文字方塊 34"/>
          <p:cNvSpPr txBox="1"/>
          <p:nvPr/>
        </p:nvSpPr>
        <p:spPr>
          <a:xfrm>
            <a:off x="10647179" y="2845320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 smtClean="0">
                <a:solidFill>
                  <a:schemeClr val="accent5"/>
                </a:solidFill>
              </a:rPr>
              <a:t>詞向量</a:t>
            </a:r>
            <a:endParaRPr lang="zh-TW" altLang="en-US" sz="2400" b="1" dirty="0">
              <a:solidFill>
                <a:schemeClr val="accent5"/>
              </a:solidFill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237820" y="3425436"/>
            <a:ext cx="1167279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lang="zh-TW" altLang="en-US" sz="2400" b="1" dirty="0"/>
              <a:t>可以彈性</a:t>
            </a:r>
            <a:r>
              <a:rPr lang="zh-TW" altLang="en-US" sz="2400" b="1" dirty="0" smtClean="0"/>
              <a:t>調整神經網路語言模型</a:t>
            </a:r>
            <a:r>
              <a:rPr lang="en-US" altLang="zh-TW" sz="2400" b="1" dirty="0" smtClean="0"/>
              <a:t>W</a:t>
            </a:r>
            <a:r>
              <a:rPr lang="zh-TW" altLang="en-US" sz="2400" b="1" dirty="0" smtClean="0"/>
              <a:t>權重的行數</a:t>
            </a:r>
            <a:r>
              <a:rPr lang="en-US" altLang="zh-TW" sz="2400" b="1" dirty="0" smtClean="0"/>
              <a:t>(m</a:t>
            </a:r>
            <a:r>
              <a:rPr lang="zh-TW" altLang="en-US" sz="2400" b="1" dirty="0" smtClean="0"/>
              <a:t>維</a:t>
            </a:r>
            <a:r>
              <a:rPr lang="en-US" altLang="zh-TW" sz="2400" b="1" dirty="0" smtClean="0"/>
              <a:t>)</a:t>
            </a:r>
            <a:r>
              <a:rPr lang="zh-TW" altLang="en-US" sz="2400" b="1" dirty="0" smtClean="0"/>
              <a:t>，來控制</a:t>
            </a:r>
            <a:r>
              <a:rPr lang="zh-CN" altLang="en-US" sz="2400" b="1" dirty="0" smtClean="0"/>
              <a:t>詞向量</a:t>
            </a:r>
            <a:r>
              <a:rPr lang="zh-TW" altLang="en-US" sz="2400" b="1" dirty="0" smtClean="0"/>
              <a:t>的維度。</a:t>
            </a:r>
            <a:endParaRPr lang="en-US" altLang="zh-TW" sz="2400" b="1" dirty="0" smtClean="0"/>
          </a:p>
          <a:p>
            <a:pPr marL="342900" indent="-342900">
              <a:buFont typeface="Wingdings" panose="05000000000000000000" pitchFamily="2" charset="2"/>
              <a:buChar char="n"/>
            </a:pPr>
            <a:r>
              <a:rPr lang="zh-CN" altLang="en-US" sz="2400" b="1" dirty="0" smtClean="0"/>
              <a:t>詞向量的維度越高</a:t>
            </a:r>
            <a:r>
              <a:rPr lang="en-US" altLang="zh-CN" sz="2400" b="1" dirty="0" smtClean="0"/>
              <a:t>, </a:t>
            </a:r>
            <a:r>
              <a:rPr lang="zh-CN" altLang="en-US" sz="2400" b="1" dirty="0" smtClean="0"/>
              <a:t>其所能提供的資訊也就越多</a:t>
            </a:r>
            <a:r>
              <a:rPr lang="en-US" altLang="zh-CN" sz="2400" b="1" dirty="0" smtClean="0"/>
              <a:t>, </a:t>
            </a:r>
            <a:r>
              <a:rPr lang="zh-CN" altLang="en-US" sz="2400" b="1" dirty="0" smtClean="0"/>
              <a:t>計算結果的可靠性就更值得信賴</a:t>
            </a:r>
            <a:r>
              <a:rPr lang="zh-TW" altLang="en-US" sz="2400" b="1" dirty="0" smtClean="0"/>
              <a:t>。</a:t>
            </a:r>
            <a:endParaRPr lang="en-US" altLang="zh-TW" sz="2400" b="1" dirty="0" smtClean="0"/>
          </a:p>
          <a:p>
            <a:pPr marL="342900" indent="-342900">
              <a:buFont typeface="Wingdings" panose="05000000000000000000" pitchFamily="2" charset="2"/>
              <a:buChar char="n"/>
            </a:pPr>
            <a:r>
              <a:rPr lang="zh-TW" altLang="en-US" sz="2400" b="1" dirty="0" smtClean="0"/>
              <a:t>詞性和語意相近的單詞，經過訓練後的詞向量相似度會比較高。</a:t>
            </a:r>
            <a:endParaRPr lang="en-US" altLang="zh-TW" sz="2400" b="1" dirty="0" smtClean="0"/>
          </a:p>
          <a:p>
            <a:pPr marL="342900" indent="-342900">
              <a:buFont typeface="Wingdings" panose="05000000000000000000" pitchFamily="2" charset="2"/>
              <a:buChar char="n"/>
            </a:pPr>
            <a:r>
              <a:rPr lang="en-US" altLang="zh-TW" sz="2400" b="1" dirty="0" smtClean="0"/>
              <a:t>Word2vector</a:t>
            </a:r>
            <a:r>
              <a:rPr lang="zh-TW" altLang="en-US" sz="2400" b="1" dirty="0" smtClean="0"/>
              <a:t>模型</a:t>
            </a:r>
            <a:r>
              <a:rPr lang="zh-TW" altLang="en-US" sz="2400" b="1" dirty="0"/>
              <a:t>是由</a:t>
            </a:r>
            <a:r>
              <a:rPr lang="en-US" altLang="zh-TW" sz="2400" b="1" dirty="0" smtClean="0"/>
              <a:t>Google</a:t>
            </a:r>
            <a:r>
              <a:rPr lang="zh-TW" altLang="en-US" sz="2400" b="1" dirty="0" smtClean="0"/>
              <a:t>在</a:t>
            </a:r>
            <a:r>
              <a:rPr lang="en-US" altLang="zh-TW" sz="2400" b="1" dirty="0"/>
              <a:t>2013</a:t>
            </a:r>
            <a:r>
              <a:rPr lang="zh-TW" altLang="en-US" sz="2400" b="1" dirty="0"/>
              <a:t>年提出的</a:t>
            </a:r>
            <a:r>
              <a:rPr lang="zh-TW" altLang="en-US" sz="2400" b="1" dirty="0" smtClean="0"/>
              <a:t>，把</a:t>
            </a:r>
            <a:r>
              <a:rPr lang="zh-TW" altLang="en-US" sz="2400" b="1" dirty="0"/>
              <a:t>字詞換成向量表達的</a:t>
            </a:r>
            <a:r>
              <a:rPr lang="zh-TW" altLang="en-US" sz="2400" b="1" dirty="0" smtClean="0"/>
              <a:t>一個預訓練模型。</a:t>
            </a:r>
            <a:endParaRPr lang="en-US" altLang="zh-TW" sz="2400" b="1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字方塊 24"/>
              <p:cNvSpPr txBox="1"/>
              <p:nvPr/>
            </p:nvSpPr>
            <p:spPr>
              <a:xfrm>
                <a:off x="8100251" y="1198621"/>
                <a:ext cx="1798121" cy="9891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sz="240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240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TW" sz="2400" i="1" smtClean="0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</m:t>
                                </m:r>
                              </m:e>
                              <m:e>
                                <m:r>
                                  <a:rPr lang="en-US" altLang="zh-TW" sz="2400" i="1" smtClean="0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TW" sz="2400" i="1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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sz="2400" i="1" smtClean="0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altLang="zh-TW" sz="2400" b="0" i="1" smtClean="0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e>
                                <m:r>
                                  <a:rPr lang="en-US" altLang="zh-TW" sz="2400" i="1" smtClean="0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TW" sz="2400" i="1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</m:t>
                                </m:r>
                              </m:e>
                              <m:e>
                                <m:r>
                                  <a:rPr lang="en-US" altLang="zh-TW" sz="2400" i="1" smtClean="0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TW" sz="2400" i="1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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sz="2400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25" name="文字方塊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0251" y="1198621"/>
                <a:ext cx="1798121" cy="98911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文字方塊 37"/>
          <p:cNvSpPr txBox="1"/>
          <p:nvPr/>
        </p:nvSpPr>
        <p:spPr>
          <a:xfrm>
            <a:off x="7717010" y="1297148"/>
            <a:ext cx="49244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400" b="1" dirty="0" smtClean="0">
                <a:solidFill>
                  <a:schemeClr val="accent5"/>
                </a:solidFill>
              </a:rPr>
              <a:t>n</a:t>
            </a:r>
            <a:br>
              <a:rPr lang="en-US" altLang="zh-TW" sz="2400" b="1" dirty="0" smtClean="0">
                <a:solidFill>
                  <a:schemeClr val="accent5"/>
                </a:solidFill>
              </a:rPr>
            </a:br>
            <a:r>
              <a:rPr lang="zh-TW" altLang="en-US" sz="2400" b="1" dirty="0" smtClean="0">
                <a:solidFill>
                  <a:schemeClr val="accent5"/>
                </a:solidFill>
              </a:rPr>
              <a:t>維</a:t>
            </a:r>
            <a:endParaRPr lang="zh-TW" altLang="en-US" sz="2400" b="1" dirty="0">
              <a:solidFill>
                <a:schemeClr val="accent5"/>
              </a:solidFill>
            </a:endParaRPr>
          </a:p>
        </p:txBody>
      </p:sp>
      <p:sp>
        <p:nvSpPr>
          <p:cNvPr id="39" name="文字方塊 38"/>
          <p:cNvSpPr txBox="1"/>
          <p:nvPr/>
        </p:nvSpPr>
        <p:spPr>
          <a:xfrm>
            <a:off x="8549224" y="778327"/>
            <a:ext cx="9001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 smtClean="0">
                <a:solidFill>
                  <a:schemeClr val="accent5"/>
                </a:solidFill>
              </a:rPr>
              <a:t>m</a:t>
            </a:r>
            <a:r>
              <a:rPr lang="zh-TW" altLang="en-US" sz="2400" b="1" dirty="0" smtClean="0">
                <a:solidFill>
                  <a:schemeClr val="accent5"/>
                </a:solidFill>
              </a:rPr>
              <a:t>維</a:t>
            </a:r>
            <a:endParaRPr lang="zh-TW" altLang="en-US" sz="2400" b="1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0333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/>
          <p:cNvSpPr txBox="1"/>
          <p:nvPr/>
        </p:nvSpPr>
        <p:spPr>
          <a:xfrm>
            <a:off x="0" y="6389066"/>
            <a:ext cx="3872827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高雄女中新興科技區域推廣中心</a:t>
            </a:r>
            <a:endParaRPr lang="zh-TW" altLang="en-US" sz="2000" dirty="0">
              <a:solidFill>
                <a:srgbClr val="0070C0"/>
              </a:solidFill>
            </a:endParaRPr>
          </a:p>
        </p:txBody>
      </p:sp>
      <p:cxnSp>
        <p:nvCxnSpPr>
          <p:cNvPr id="6" name="直線接點 5"/>
          <p:cNvCxnSpPr/>
          <p:nvPr/>
        </p:nvCxnSpPr>
        <p:spPr>
          <a:xfrm>
            <a:off x="0" y="6389066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oogle Shape;362;p102"/>
          <p:cNvGrpSpPr/>
          <p:nvPr/>
        </p:nvGrpSpPr>
        <p:grpSpPr>
          <a:xfrm>
            <a:off x="2932463" y="122835"/>
            <a:ext cx="6283511" cy="560398"/>
            <a:chOff x="104932" y="122092"/>
            <a:chExt cx="3934334" cy="659567"/>
          </a:xfrm>
        </p:grpSpPr>
        <p:sp>
          <p:nvSpPr>
            <p:cNvPr id="9" name="Google Shape;363;p102"/>
            <p:cNvSpPr/>
            <p:nvPr/>
          </p:nvSpPr>
          <p:spPr>
            <a:xfrm>
              <a:off x="104932" y="122092"/>
              <a:ext cx="3934334" cy="659567"/>
            </a:xfrm>
            <a:prstGeom prst="ribbon2">
              <a:avLst>
                <a:gd name="adj1" fmla="val 5303"/>
                <a:gd name="adj2" fmla="val 70628"/>
              </a:avLst>
            </a:prstGeom>
            <a:gradFill>
              <a:gsLst>
                <a:gs pos="0">
                  <a:srgbClr val="0F4F65"/>
                </a:gs>
                <a:gs pos="50000">
                  <a:srgbClr val="167493"/>
                </a:gs>
                <a:gs pos="100000">
                  <a:srgbClr val="1C8AB0"/>
                </a:gs>
              </a:gsLst>
              <a:path path="circle">
                <a:fillToRect l="50000" t="50000" r="50000" b="50000"/>
              </a:path>
              <a:tileRect/>
            </a:gradFill>
            <a:ln w="25400" cap="flat" cmpd="sng">
              <a:solidFill>
                <a:srgbClr val="1B617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364;p102"/>
            <p:cNvSpPr txBox="1"/>
            <p:nvPr/>
          </p:nvSpPr>
          <p:spPr>
            <a:xfrm>
              <a:off x="779488" y="195580"/>
              <a:ext cx="2687238" cy="5433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lvl="0" algn="ctr"/>
              <a:r>
                <a:rPr lang="en-US" altLang="zh-TW" sz="2400" b="1" i="0" u="none" strike="noStrike" cap="none" dirty="0" smtClean="0">
                  <a:solidFill>
                    <a:schemeClr val="bg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Word2vector</a:t>
              </a:r>
              <a:r>
                <a:rPr lang="zh-TW" altLang="en-US" sz="2400" b="1" i="0" u="none" strike="noStrike" cap="none" dirty="0" smtClean="0">
                  <a:solidFill>
                    <a:schemeClr val="bg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兩種訓練模型</a:t>
              </a:r>
              <a:endParaRPr lang="zh-TW" altLang="en-US" sz="2400" b="1" i="0" u="none" strike="noStrike" cap="none" dirty="0">
                <a:solidFill>
                  <a:schemeClr val="bg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4004793"/>
              </p:ext>
            </p:extLst>
          </p:nvPr>
        </p:nvGraphicFramePr>
        <p:xfrm>
          <a:off x="178835" y="837837"/>
          <a:ext cx="11790766" cy="521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95383">
                  <a:extLst>
                    <a:ext uri="{9D8B030D-6E8A-4147-A177-3AD203B41FA5}">
                      <a16:colId xmlns:a16="http://schemas.microsoft.com/office/drawing/2014/main" val="3302713077"/>
                    </a:ext>
                  </a:extLst>
                </a:gridCol>
                <a:gridCol w="5895383">
                  <a:extLst>
                    <a:ext uri="{9D8B030D-6E8A-4147-A177-3AD203B41FA5}">
                      <a16:colId xmlns:a16="http://schemas.microsoft.com/office/drawing/2014/main" val="32941104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i="0" u="none" strike="noStrike" cap="none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Skip-gram </a:t>
                      </a:r>
                      <a:endParaRPr lang="zh-TW" altLang="en-US" sz="2400" b="1" i="0" u="none" strike="noStrike" cap="none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i="0" u="none" strike="noStrike" cap="none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CBOW</a:t>
                      </a:r>
                      <a:endParaRPr lang="zh-TW" altLang="en-US" sz="2400" b="1" i="0" u="none" strike="noStrike" cap="none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89384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2400" b="1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用</a:t>
                      </a:r>
                      <a:r>
                        <a:rPr lang="zh-TW" altLang="en-US" sz="2400" b="1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中間詞作為</a:t>
                      </a:r>
                      <a:r>
                        <a:rPr lang="zh-CN" altLang="en-US" sz="2400" b="1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輸入，來預測上下文</a:t>
                      </a:r>
                      <a:endParaRPr lang="zh-TW" altLang="en-US" sz="2400" b="1" i="0" u="none" strike="noStrike" cap="none" dirty="0">
                        <a:solidFill>
                          <a:schemeClr val="lt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2400" b="1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用</a:t>
                      </a:r>
                      <a:r>
                        <a:rPr lang="zh-CN" altLang="en-US" sz="2400" b="1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上下文作為輸入，來預測</a:t>
                      </a:r>
                      <a:r>
                        <a:rPr lang="zh-TW" altLang="en-US" sz="2400" b="1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中間詞</a:t>
                      </a:r>
                      <a:endParaRPr lang="zh-TW" altLang="en-US" sz="24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07579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altLang="zh-TW" sz="2000" b="1" dirty="0" smtClean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altLang="zh-TW" sz="2000" b="1" dirty="0" smtClean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altLang="zh-TW" sz="2000" b="1" dirty="0" smtClean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altLang="zh-TW" sz="2000" b="1" dirty="0" smtClean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altLang="zh-TW" sz="2000" b="1" dirty="0" smtClean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altLang="zh-TW" sz="2000" b="1" dirty="0" smtClean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altLang="zh-TW" sz="2000" b="1" dirty="0" smtClean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altLang="zh-TW" sz="2000" b="1" dirty="0" smtClean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altLang="zh-TW" sz="2000" b="1" dirty="0" smtClean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altLang="zh-TW" sz="2000" b="1" dirty="0" smtClean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20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20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08524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sz="2400" b="1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預測的詞較少，花費的時間較短</a:t>
                      </a:r>
                      <a:endParaRPr lang="zh-TW" altLang="en-US" sz="24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2400" b="1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預測的詞較多，但花費的時間長</a:t>
                      </a:r>
                      <a:endParaRPr lang="zh-TW" altLang="en-US" sz="24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26115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20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20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4809916"/>
                  </a:ext>
                </a:extLst>
              </a:tr>
            </a:tbl>
          </a:graphicData>
        </a:graphic>
      </p:graphicFrame>
      <p:pic>
        <p:nvPicPr>
          <p:cNvPr id="101378" name="Picture 2" descr="https://ithelp.ithome.com.tw/upload/images/20210914/20140426h1JjR864l1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265"/>
          <a:stretch/>
        </p:blipFill>
        <p:spPr bwMode="auto">
          <a:xfrm>
            <a:off x="7572911" y="1770731"/>
            <a:ext cx="3286125" cy="3406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1380" name="Picture 4" descr="https://ithelp.ithome.com.tw/upload/images/20210914/20140426NqWaK7DTVw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873"/>
          <a:stretch/>
        </p:blipFill>
        <p:spPr bwMode="auto">
          <a:xfrm>
            <a:off x="1238788" y="1770731"/>
            <a:ext cx="3143250" cy="3406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6694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/>
          <p:cNvSpPr txBox="1"/>
          <p:nvPr/>
        </p:nvSpPr>
        <p:spPr>
          <a:xfrm>
            <a:off x="0" y="6389066"/>
            <a:ext cx="3872827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高雄女中新興科技區域推廣中心</a:t>
            </a:r>
            <a:endParaRPr lang="zh-TW" altLang="en-US" sz="2000" dirty="0">
              <a:solidFill>
                <a:srgbClr val="0070C0"/>
              </a:solidFill>
            </a:endParaRPr>
          </a:p>
        </p:txBody>
      </p:sp>
      <p:cxnSp>
        <p:nvCxnSpPr>
          <p:cNvPr id="6" name="直線接點 5"/>
          <p:cNvCxnSpPr/>
          <p:nvPr/>
        </p:nvCxnSpPr>
        <p:spPr>
          <a:xfrm>
            <a:off x="0" y="6389066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oogle Shape;362;p102"/>
          <p:cNvGrpSpPr/>
          <p:nvPr/>
        </p:nvGrpSpPr>
        <p:grpSpPr>
          <a:xfrm>
            <a:off x="2932463" y="122835"/>
            <a:ext cx="6283511" cy="560398"/>
            <a:chOff x="104932" y="122092"/>
            <a:chExt cx="3934334" cy="659567"/>
          </a:xfrm>
        </p:grpSpPr>
        <p:sp>
          <p:nvSpPr>
            <p:cNvPr id="9" name="Google Shape;363;p102"/>
            <p:cNvSpPr/>
            <p:nvPr/>
          </p:nvSpPr>
          <p:spPr>
            <a:xfrm>
              <a:off x="104932" y="122092"/>
              <a:ext cx="3934334" cy="659567"/>
            </a:xfrm>
            <a:prstGeom prst="ribbon2">
              <a:avLst>
                <a:gd name="adj1" fmla="val 5303"/>
                <a:gd name="adj2" fmla="val 70628"/>
              </a:avLst>
            </a:prstGeom>
            <a:gradFill>
              <a:gsLst>
                <a:gs pos="0">
                  <a:srgbClr val="0F4F65"/>
                </a:gs>
                <a:gs pos="50000">
                  <a:srgbClr val="167493"/>
                </a:gs>
                <a:gs pos="100000">
                  <a:srgbClr val="1C8AB0"/>
                </a:gs>
              </a:gsLst>
              <a:path path="circle">
                <a:fillToRect l="50000" t="50000" r="50000" b="50000"/>
              </a:path>
              <a:tileRect/>
            </a:gradFill>
            <a:ln w="25400" cap="flat" cmpd="sng">
              <a:solidFill>
                <a:srgbClr val="1B617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364;p102"/>
            <p:cNvSpPr txBox="1"/>
            <p:nvPr/>
          </p:nvSpPr>
          <p:spPr>
            <a:xfrm>
              <a:off x="779488" y="195580"/>
              <a:ext cx="2687238" cy="5433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lvl="0" algn="ctr"/>
              <a:r>
                <a:rPr lang="en-US" altLang="zh-TW" sz="2400" b="1" i="0" u="none" strike="noStrike" cap="none" dirty="0" err="1" smtClean="0">
                  <a:solidFill>
                    <a:schemeClr val="bg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gensim</a:t>
              </a:r>
              <a:endParaRPr lang="zh-TW" altLang="en-US" sz="2400" b="1" i="0" u="none" strike="noStrike" cap="none" dirty="0">
                <a:solidFill>
                  <a:schemeClr val="bg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240219" y="912024"/>
            <a:ext cx="1183092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lang="en-US" altLang="zh-TW" sz="2400" b="1" dirty="0" err="1">
                <a:solidFill>
                  <a:srgbClr val="336699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hlinkClick r:id="rId2"/>
              </a:rPr>
              <a:t>gensim</a:t>
            </a:r>
            <a:r>
              <a:rPr lang="en-US" altLang="zh-TW" sz="2400" b="1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 </a:t>
            </a:r>
            <a:r>
              <a:rPr lang="zh-TW" altLang="en-US" sz="2400" b="1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是使用 </a:t>
            </a:r>
            <a:r>
              <a:rPr lang="en-US" altLang="zh-TW" sz="2400" b="1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google </a:t>
            </a:r>
            <a:r>
              <a:rPr lang="zh-TW" altLang="en-US" sz="2400" b="1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釋出的 </a:t>
            </a:r>
            <a:r>
              <a:rPr lang="en-US" altLang="zh-TW" sz="2400" b="1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word2vec </a:t>
            </a:r>
            <a:r>
              <a:rPr lang="zh-TW" altLang="en-US" sz="2400" b="1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模型的套件，可找到字的向量、相似字，計算向量之間的相似</a:t>
            </a:r>
            <a:r>
              <a:rPr lang="zh-TW" altLang="en-US" sz="2400" b="1" dirty="0" smtClean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度。</a:t>
            </a:r>
            <a:endParaRPr lang="en-US" altLang="zh-TW" sz="2400" b="1" dirty="0" smtClean="0">
              <a:solidFill>
                <a:srgbClr val="33333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Wingdings" panose="05000000000000000000" pitchFamily="2" charset="2"/>
              <a:buChar char="n"/>
            </a:pP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語法：</a:t>
            </a:r>
            <a:r>
              <a:rPr lang="en-US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gensim.models.word2vec.Word2Vec(</a:t>
            </a: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參數</a:t>
            </a:r>
            <a:r>
              <a:rPr lang="en-US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pPr marL="342900" indent="-342900">
              <a:buFont typeface="Wingdings" panose="05000000000000000000" pitchFamily="2" charset="2"/>
              <a:buChar char="n"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參數</a:t>
            </a: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說明：</a:t>
            </a:r>
            <a:endParaRPr lang="en-US" altLang="zh-TW" sz="24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sz="2400" b="1" dirty="0"/>
          </a:p>
        </p:txBody>
      </p:sp>
      <p:sp>
        <p:nvSpPr>
          <p:cNvPr id="5" name="矩形 4"/>
          <p:cNvSpPr/>
          <p:nvPr/>
        </p:nvSpPr>
        <p:spPr>
          <a:xfrm>
            <a:off x="624525" y="2453172"/>
            <a:ext cx="11446622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p"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sentences：這是要訓練的句子集合</a:t>
            </a:r>
          </a:p>
          <a:p>
            <a:pPr marL="342900" indent="-342900">
              <a:buFont typeface="Wingdings" panose="05000000000000000000" pitchFamily="2" charset="2"/>
              <a:buChar char="p"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size：這是訓練出的詞向量會有幾維</a:t>
            </a:r>
          </a:p>
          <a:p>
            <a:pPr marL="342900" indent="-342900">
              <a:buFont typeface="Wingdings" panose="05000000000000000000" pitchFamily="2" charset="2"/>
              <a:buChar char="p"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alpha：機器學習中的學習率，這東西會逐漸收斂到 min_alpha</a:t>
            </a:r>
          </a:p>
          <a:p>
            <a:pPr marL="342900" indent="-342900">
              <a:buFont typeface="Wingdings" panose="05000000000000000000" pitchFamily="2" charset="2"/>
              <a:buChar char="p"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sg：sg=1表示採用skip-gram，sg=0 表示採用cbow</a:t>
            </a:r>
          </a:p>
          <a:p>
            <a:pPr marL="342900" indent="-342900">
              <a:buFont typeface="Wingdings" panose="05000000000000000000" pitchFamily="2" charset="2"/>
              <a:buChar char="p"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window：能往左往右看幾個字的意思</a:t>
            </a:r>
          </a:p>
          <a:p>
            <a:pPr marL="342900" indent="-342900">
              <a:buFont typeface="Wingdings" panose="05000000000000000000" pitchFamily="2" charset="2"/>
              <a:buChar char="p"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workers：執行緒數目</a:t>
            </a:r>
          </a:p>
          <a:p>
            <a:pPr marL="342900" indent="-342900">
              <a:buFont typeface="Wingdings" panose="05000000000000000000" pitchFamily="2" charset="2"/>
              <a:buChar char="p"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min_count：若這個詞出現的次數小於min_count，那他就不會被視為訓練對象</a:t>
            </a:r>
          </a:p>
        </p:txBody>
      </p:sp>
    </p:spTree>
    <p:extLst>
      <p:ext uri="{BB962C8B-B14F-4D97-AF65-F5344CB8AC3E}">
        <p14:creationId xmlns:p14="http://schemas.microsoft.com/office/powerpoint/2010/main" val="668302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/>
          <p:cNvSpPr txBox="1"/>
          <p:nvPr/>
        </p:nvSpPr>
        <p:spPr>
          <a:xfrm>
            <a:off x="0" y="6389066"/>
            <a:ext cx="3872827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高雄女中新興科技區域推廣中心</a:t>
            </a:r>
            <a:endParaRPr lang="zh-TW" altLang="en-US" sz="2000" dirty="0">
              <a:solidFill>
                <a:srgbClr val="0070C0"/>
              </a:solidFill>
            </a:endParaRPr>
          </a:p>
        </p:txBody>
      </p:sp>
      <p:cxnSp>
        <p:nvCxnSpPr>
          <p:cNvPr id="6" name="直線接點 5"/>
          <p:cNvCxnSpPr/>
          <p:nvPr/>
        </p:nvCxnSpPr>
        <p:spPr>
          <a:xfrm>
            <a:off x="0" y="6389066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oogle Shape;362;p102"/>
          <p:cNvGrpSpPr/>
          <p:nvPr/>
        </p:nvGrpSpPr>
        <p:grpSpPr>
          <a:xfrm>
            <a:off x="2932463" y="122835"/>
            <a:ext cx="6283511" cy="560398"/>
            <a:chOff x="104932" y="122092"/>
            <a:chExt cx="3934334" cy="659567"/>
          </a:xfrm>
        </p:grpSpPr>
        <p:sp>
          <p:nvSpPr>
            <p:cNvPr id="9" name="Google Shape;363;p102"/>
            <p:cNvSpPr/>
            <p:nvPr/>
          </p:nvSpPr>
          <p:spPr>
            <a:xfrm>
              <a:off x="104932" y="122092"/>
              <a:ext cx="3934334" cy="659567"/>
            </a:xfrm>
            <a:prstGeom prst="ribbon2">
              <a:avLst>
                <a:gd name="adj1" fmla="val 5303"/>
                <a:gd name="adj2" fmla="val 70628"/>
              </a:avLst>
            </a:prstGeom>
            <a:gradFill>
              <a:gsLst>
                <a:gs pos="0">
                  <a:srgbClr val="0F4F65"/>
                </a:gs>
                <a:gs pos="50000">
                  <a:srgbClr val="167493"/>
                </a:gs>
                <a:gs pos="100000">
                  <a:srgbClr val="1C8AB0"/>
                </a:gs>
              </a:gsLst>
              <a:path path="circle">
                <a:fillToRect l="50000" t="50000" r="50000" b="50000"/>
              </a:path>
              <a:tileRect/>
            </a:gradFill>
            <a:ln w="25400" cap="flat" cmpd="sng">
              <a:solidFill>
                <a:srgbClr val="1B617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364;p102"/>
            <p:cNvSpPr txBox="1"/>
            <p:nvPr/>
          </p:nvSpPr>
          <p:spPr>
            <a:xfrm>
              <a:off x="779488" y="195580"/>
              <a:ext cx="2687238" cy="5433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lvl="0" algn="ctr"/>
              <a:r>
                <a:rPr lang="zh-TW" altLang="en-US" sz="2400" b="1" dirty="0">
                  <a:solidFill>
                    <a:schemeClr val="bg1"/>
                  </a:solidFill>
                  <a:ea typeface="Microsoft JhengHei"/>
                </a:rPr>
                <a:t>神經</a:t>
              </a:r>
              <a:r>
                <a:rPr lang="zh-TW" altLang="en-US" sz="2400" b="1" dirty="0" smtClean="0">
                  <a:solidFill>
                    <a:schemeClr val="bg1"/>
                  </a:solidFill>
                  <a:ea typeface="Microsoft JhengHei"/>
                </a:rPr>
                <a:t>網路</a:t>
              </a:r>
              <a:r>
                <a:rPr lang="zh-TW" altLang="en-US" sz="2400" b="1" dirty="0">
                  <a:solidFill>
                    <a:schemeClr val="bg1"/>
                  </a:solidFill>
                  <a:ea typeface="Microsoft JhengHei"/>
                </a:rPr>
                <a:t>處理</a:t>
              </a:r>
              <a:r>
                <a:rPr lang="zh-TW" altLang="en-US" sz="2400" b="1" dirty="0" smtClean="0">
                  <a:solidFill>
                    <a:schemeClr val="bg1"/>
                  </a:solidFill>
                  <a:ea typeface="Microsoft JhengHei"/>
                </a:rPr>
                <a:t>自然語言的重點</a:t>
              </a:r>
              <a:endParaRPr lang="zh-TW" altLang="en-US" sz="2400" b="1" i="0" u="none" strike="noStrike" cap="none" dirty="0">
                <a:solidFill>
                  <a:schemeClr val="bg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352809" y="837026"/>
            <a:ext cx="11442818" cy="54476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n"/>
            </a:pPr>
            <a:r>
              <a:rPr lang="zh-TW" altLang="zh-TW" sz="2400" b="1" dirty="0" smtClean="0">
                <a:latin typeface="Calibri" panose="020F0502020204030204" pitchFamily="34" charset="0"/>
                <a:ea typeface="微軟正黑體" panose="020B0604030504040204" pitchFamily="34" charset="-120"/>
                <a:cs typeface="Helvetica" panose="020B0604020202020204" pitchFamily="34" charset="0"/>
              </a:rPr>
              <a:t>如何</a:t>
            </a:r>
            <a:r>
              <a:rPr lang="zh-TW" altLang="zh-TW" sz="2400" b="1" dirty="0">
                <a:latin typeface="Calibri" panose="020F0502020204030204" pitchFamily="34" charset="0"/>
                <a:ea typeface="微軟正黑體" panose="020B0604030504040204" pitchFamily="34" charset="-120"/>
                <a:cs typeface="Helvetica" panose="020B0604020202020204" pitchFamily="34" charset="0"/>
              </a:rPr>
              <a:t>把單字或詞轉換為變數，輸入神經網路</a:t>
            </a:r>
            <a:r>
              <a:rPr lang="zh-TW" altLang="zh-TW" sz="2400" b="1" dirty="0" smtClean="0">
                <a:latin typeface="Calibri" panose="020F0502020204030204" pitchFamily="34" charset="0"/>
                <a:ea typeface="微軟正黑體" panose="020B0604030504040204" pitchFamily="34" charset="-120"/>
                <a:cs typeface="Helvetica" panose="020B0604020202020204" pitchFamily="34" charset="0"/>
              </a:rPr>
              <a:t>。</a:t>
            </a:r>
            <a:endParaRPr lang="en-US" altLang="zh-TW" sz="2400" b="1" dirty="0" smtClean="0">
              <a:latin typeface="Calibri" panose="020F0502020204030204" pitchFamily="34" charset="0"/>
              <a:ea typeface="微軟正黑體" panose="020B0604030504040204" pitchFamily="34" charset="-120"/>
              <a:cs typeface="Helvetica" panose="020B0604020202020204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n"/>
            </a:pPr>
            <a:endParaRPr lang="zh-TW" altLang="zh-TW" sz="2400" dirty="0"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444500" indent="-444500">
              <a:buFont typeface="Wingdings" panose="05000000000000000000" pitchFamily="2" charset="2"/>
              <a:buChar char=""/>
            </a:pPr>
            <a:r>
              <a:rPr lang="zh-TW" altLang="zh-TW" sz="2400" b="1" dirty="0">
                <a:latin typeface="Calibri" panose="020F0502020204030204" pitchFamily="34" charset="0"/>
                <a:ea typeface="微軟正黑體" panose="020B0604030504040204" pitchFamily="34" charset="-120"/>
                <a:cs typeface="Helvetica" panose="020B0604020202020204" pitchFamily="34" charset="0"/>
              </a:rPr>
              <a:t>字句有長有短，即</a:t>
            </a:r>
            <a:r>
              <a:rPr lang="en-US" altLang="zh-TW" sz="2400" b="1" dirty="0">
                <a:latin typeface="Calibri" panose="020F0502020204030204" pitchFamily="34" charset="0"/>
                <a:ea typeface="微軟正黑體" panose="020B0604030504040204" pitchFamily="34" charset="-120"/>
                <a:cs typeface="Helvetica" panose="020B0604020202020204" pitchFamily="34" charset="0"/>
              </a:rPr>
              <a:t>input </a:t>
            </a:r>
            <a:r>
              <a:rPr lang="zh-TW" altLang="zh-TW" sz="2400" b="1" dirty="0">
                <a:latin typeface="Calibri" panose="020F0502020204030204" pitchFamily="34" charset="0"/>
                <a:ea typeface="微軟正黑體" panose="020B0604030504040204" pitchFamily="34" charset="-120"/>
                <a:cs typeface="Helvetica" panose="020B0604020202020204" pitchFamily="34" charset="0"/>
              </a:rPr>
              <a:t>變數數目不等，回應也是一樣的狀況，</a:t>
            </a:r>
            <a:r>
              <a:rPr lang="en-US" altLang="zh-TW" sz="2400" b="1" dirty="0">
                <a:latin typeface="Calibri" panose="020F0502020204030204" pitchFamily="34" charset="0"/>
                <a:ea typeface="微軟正黑體" panose="020B0604030504040204" pitchFamily="34" charset="-120"/>
                <a:cs typeface="Helvetica" panose="020B0604020202020204" pitchFamily="34" charset="0"/>
              </a:rPr>
              <a:t>output </a:t>
            </a:r>
            <a:r>
              <a:rPr lang="zh-TW" altLang="zh-TW" sz="2400" b="1" dirty="0">
                <a:latin typeface="Calibri" panose="020F0502020204030204" pitchFamily="34" charset="0"/>
                <a:ea typeface="微軟正黑體" panose="020B0604030504040204" pitchFamily="34" charset="-120"/>
                <a:cs typeface="Helvetica" panose="020B0604020202020204" pitchFamily="34" charset="0"/>
              </a:rPr>
              <a:t>變數數目也不等</a:t>
            </a:r>
            <a:r>
              <a:rPr lang="zh-TW" altLang="zh-TW" sz="2400" b="1" dirty="0" smtClean="0">
                <a:latin typeface="Calibri" panose="020F0502020204030204" pitchFamily="34" charset="0"/>
                <a:ea typeface="微軟正黑體" panose="020B0604030504040204" pitchFamily="34" charset="-120"/>
                <a:cs typeface="Helvetica" panose="020B0604020202020204" pitchFamily="34" charset="0"/>
              </a:rPr>
              <a:t>。</a:t>
            </a:r>
            <a:endParaRPr lang="en-US" altLang="zh-TW" sz="2400" b="1" dirty="0" smtClean="0">
              <a:latin typeface="Calibri" panose="020F0502020204030204" pitchFamily="34" charset="0"/>
              <a:ea typeface="微軟正黑體" panose="020B0604030504040204" pitchFamily="34" charset="-120"/>
              <a:cs typeface="Helvetica" panose="020B0604020202020204" pitchFamily="34" charset="0"/>
            </a:endParaRPr>
          </a:p>
          <a:p>
            <a:pPr marL="444500" indent="-444500">
              <a:buFont typeface="Wingdings" panose="05000000000000000000" pitchFamily="2" charset="2"/>
              <a:buChar char=""/>
            </a:pPr>
            <a:endParaRPr lang="en-US" altLang="zh-TW" sz="2400" dirty="0" smtClean="0"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444500" indent="-444500">
              <a:buFont typeface="Wingdings" panose="05000000000000000000" pitchFamily="2" charset="2"/>
              <a:buChar char=""/>
            </a:pPr>
            <a:r>
              <a:rPr lang="zh-TW" altLang="zh-TW" sz="2400" b="1" dirty="0" smtClean="0">
                <a:latin typeface="Calibri" panose="020F0502020204030204" pitchFamily="34" charset="0"/>
                <a:ea typeface="微軟正黑體" panose="020B0604030504040204" pitchFamily="34" charset="-120"/>
                <a:cs typeface="Helvetica" panose="020B0604020202020204" pitchFamily="34" charset="0"/>
              </a:rPr>
              <a:t>語文</a:t>
            </a:r>
            <a:r>
              <a:rPr lang="zh-TW" altLang="zh-TW" sz="2400" b="1" dirty="0">
                <a:latin typeface="Calibri" panose="020F0502020204030204" pitchFamily="34" charset="0"/>
                <a:ea typeface="微軟正黑體" panose="020B0604030504040204" pitchFamily="34" charset="-120"/>
                <a:cs typeface="Helvetica" panose="020B0604020202020204" pitchFamily="34" charset="0"/>
              </a:rPr>
              <a:t>會有上下文的關係，斷章取義常會扭曲全文代表的意義</a:t>
            </a:r>
            <a:r>
              <a:rPr lang="zh-TW" altLang="zh-TW" sz="2400" b="1" dirty="0" smtClean="0">
                <a:latin typeface="Calibri" panose="020F0502020204030204" pitchFamily="34" charset="0"/>
                <a:ea typeface="微軟正黑體" panose="020B0604030504040204" pitchFamily="34" charset="-120"/>
                <a:cs typeface="Helvetica" panose="020B0604020202020204" pitchFamily="34" charset="0"/>
              </a:rPr>
              <a:t>。</a:t>
            </a:r>
            <a:endParaRPr lang="en-US" altLang="zh-TW" sz="2400" b="1" dirty="0" smtClean="0">
              <a:latin typeface="Calibri" panose="020F0502020204030204" pitchFamily="34" charset="0"/>
              <a:ea typeface="微軟正黑體" panose="020B0604030504040204" pitchFamily="34" charset="-120"/>
              <a:cs typeface="Helvetica" panose="020B0604020202020204" pitchFamily="34" charset="0"/>
            </a:endParaRPr>
          </a:p>
          <a:p>
            <a:pPr marL="444500" indent="-444500">
              <a:buFont typeface="Wingdings" panose="05000000000000000000" pitchFamily="2" charset="2"/>
              <a:buChar char=""/>
            </a:pPr>
            <a:endParaRPr lang="en-US" altLang="zh-TW" sz="2400" dirty="0" smtClean="0"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444500" indent="-444500">
              <a:buFont typeface="Wingdings" panose="05000000000000000000" pitchFamily="2" charset="2"/>
              <a:buChar char=""/>
            </a:pPr>
            <a:r>
              <a:rPr lang="zh-TW" altLang="zh-TW" sz="2400" b="1" dirty="0" smtClean="0">
                <a:latin typeface="Calibri" panose="020F0502020204030204" pitchFamily="34" charset="0"/>
                <a:ea typeface="微軟正黑體" panose="020B0604030504040204" pitchFamily="34" charset="-120"/>
                <a:cs typeface="Helvetica" panose="020B0604020202020204" pitchFamily="34" charset="0"/>
              </a:rPr>
              <a:t>文字</a:t>
            </a:r>
            <a:r>
              <a:rPr lang="zh-TW" altLang="zh-TW" sz="2400" b="1" dirty="0">
                <a:latin typeface="Calibri" panose="020F0502020204030204" pitchFamily="34" charset="0"/>
                <a:ea typeface="微軟正黑體" panose="020B0604030504040204" pitchFamily="34" charset="-120"/>
                <a:cs typeface="Helvetica" panose="020B0604020202020204" pitchFamily="34" charset="0"/>
              </a:rPr>
              <a:t>前後間有很強的連結關係，故神經網路必須有記憶力機制，能參酌之前的判斷，預測準確率就會高很多</a:t>
            </a:r>
            <a:r>
              <a:rPr lang="zh-TW" altLang="zh-TW" sz="2400" b="1" dirty="0" smtClean="0">
                <a:latin typeface="Calibri" panose="020F0502020204030204" pitchFamily="34" charset="0"/>
                <a:ea typeface="微軟正黑體" panose="020B0604030504040204" pitchFamily="34" charset="-120"/>
                <a:cs typeface="Helvetica" panose="020B0604020202020204" pitchFamily="34" charset="0"/>
              </a:rPr>
              <a:t>。</a:t>
            </a:r>
            <a:endParaRPr lang="en-US" altLang="zh-TW" sz="2400" b="1" dirty="0">
              <a:latin typeface="Calibri" panose="020F0502020204030204" pitchFamily="34" charset="0"/>
              <a:ea typeface="微軟正黑體" panose="020B0604030504040204" pitchFamily="34" charset="-120"/>
              <a:cs typeface="Helvetica" panose="020B0604020202020204" pitchFamily="34" charset="0"/>
            </a:endParaRPr>
          </a:p>
          <a:p>
            <a:pPr marL="444500" indent="-444500">
              <a:buFont typeface="Wingdings" panose="05000000000000000000" pitchFamily="2" charset="2"/>
              <a:buChar char=""/>
            </a:pPr>
            <a:endParaRPr lang="en-US" altLang="zh-TW" sz="2400" b="1" dirty="0" smtClean="0">
              <a:latin typeface="Calibri" panose="020F0502020204030204" pitchFamily="34" charset="0"/>
              <a:ea typeface="微軟正黑體" panose="020B0604030504040204" pitchFamily="34" charset="-120"/>
              <a:cs typeface="Helvetica" panose="020B0604020202020204" pitchFamily="34" charset="0"/>
            </a:endParaRPr>
          </a:p>
          <a:p>
            <a:pPr marL="444500" indent="-444500">
              <a:buFont typeface="Wingdings" panose="05000000000000000000" pitchFamily="2" charset="2"/>
              <a:buChar char=""/>
            </a:pPr>
            <a:r>
              <a:rPr lang="zh-TW" altLang="zh-TW" sz="2400" b="1" dirty="0" smtClean="0"/>
              <a:t>『</a:t>
            </a:r>
            <a:r>
              <a:rPr lang="zh-TW" altLang="zh-TW" sz="2400" b="1" dirty="0"/>
              <a:t>遞迴神經網路』演算法，它是『自然語言處理』領域最常使用的神經網路模型，能額外考慮上下文的關係，準確率就會顯著提高</a:t>
            </a:r>
            <a:r>
              <a:rPr lang="zh-TW" altLang="zh-TW" sz="2400" b="1" dirty="0" smtClean="0"/>
              <a:t>。</a:t>
            </a:r>
            <a:endParaRPr lang="en-US" altLang="zh-TW" sz="2400" b="1" dirty="0" smtClean="0"/>
          </a:p>
          <a:p>
            <a:pPr marL="1076325" indent="-631825"/>
            <a:r>
              <a:rPr lang="zh-TW" altLang="zh-TW" sz="2400" b="1" dirty="0" smtClean="0"/>
              <a:t>例</a:t>
            </a:r>
            <a:r>
              <a:rPr lang="zh-TW" altLang="zh-TW" sz="2400" b="1" dirty="0"/>
              <a:t>：如果餐館的服務生要從顧客的聊天中，聽到她喜歡吃辣，就可以預測顧客晚餐會點麻婆豆腐的機率比較高。</a:t>
            </a:r>
            <a:endParaRPr lang="zh-TW" altLang="zh-TW" sz="2400" dirty="0"/>
          </a:p>
          <a:p>
            <a:pPr marL="444500" indent="-444500">
              <a:buFont typeface="Wingdings" panose="05000000000000000000" pitchFamily="2" charset="2"/>
              <a:buChar char=""/>
            </a:pPr>
            <a:endParaRPr lang="zh-TW" altLang="zh-TW" sz="12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770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/>
          <p:cNvSpPr txBox="1"/>
          <p:nvPr/>
        </p:nvSpPr>
        <p:spPr>
          <a:xfrm>
            <a:off x="0" y="6389066"/>
            <a:ext cx="3872827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高雄女中新興科技區域推廣中心</a:t>
            </a:r>
            <a:endParaRPr lang="zh-TW" altLang="en-US" sz="2000" dirty="0">
              <a:solidFill>
                <a:srgbClr val="0070C0"/>
              </a:solidFill>
            </a:endParaRPr>
          </a:p>
        </p:txBody>
      </p:sp>
      <p:cxnSp>
        <p:nvCxnSpPr>
          <p:cNvPr id="6" name="直線接點 5"/>
          <p:cNvCxnSpPr/>
          <p:nvPr/>
        </p:nvCxnSpPr>
        <p:spPr>
          <a:xfrm>
            <a:off x="0" y="6389066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圖片 8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13" b="16729"/>
          <a:stretch/>
        </p:blipFill>
        <p:spPr bwMode="auto">
          <a:xfrm>
            <a:off x="998762" y="2224443"/>
            <a:ext cx="9878196" cy="416462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8" name="群組 7"/>
          <p:cNvGrpSpPr/>
          <p:nvPr/>
        </p:nvGrpSpPr>
        <p:grpSpPr>
          <a:xfrm>
            <a:off x="104933" y="122835"/>
            <a:ext cx="6283511" cy="560398"/>
            <a:chOff x="104932" y="122092"/>
            <a:chExt cx="3934334" cy="659567"/>
          </a:xfrm>
        </p:grpSpPr>
        <p:sp>
          <p:nvSpPr>
            <p:cNvPr id="10" name="綵帶 (向上) 9"/>
            <p:cNvSpPr/>
            <p:nvPr/>
          </p:nvSpPr>
          <p:spPr>
            <a:xfrm>
              <a:off x="104932" y="122092"/>
              <a:ext cx="3934334" cy="659567"/>
            </a:xfrm>
            <a:prstGeom prst="ribbon2">
              <a:avLst>
                <a:gd name="adj1" fmla="val 5303"/>
                <a:gd name="adj2" fmla="val 7062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文字方塊 10"/>
            <p:cNvSpPr txBox="1"/>
            <p:nvPr/>
          </p:nvSpPr>
          <p:spPr>
            <a:xfrm>
              <a:off x="779488" y="195580"/>
              <a:ext cx="2687238" cy="5433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/>
              <a:r>
                <a:rPr lang="zh-TW" altLang="en-US" sz="2400" b="1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遞迴神經網路的架構</a:t>
              </a:r>
              <a:endParaRPr lang="en-US" altLang="zh-TW" sz="2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473612" y="839448"/>
            <a:ext cx="1113223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Aft>
                <a:spcPts val="0"/>
              </a:spcAft>
              <a:buFont typeface="Wingdings" panose="05000000000000000000" pitchFamily="2" charset="2"/>
              <a:buChar char="n"/>
            </a:pPr>
            <a:r>
              <a:rPr lang="en-US" altLang="zh-TW" sz="2400" b="1" dirty="0">
                <a:latin typeface="微軟正黑體" panose="020B0604030504040204" pitchFamily="34" charset="-120"/>
                <a:ea typeface="新細明體" panose="02020500000000000000" pitchFamily="18" charset="-120"/>
                <a:cs typeface="Times New Roman" panose="02020603050405020304" pitchFamily="18" charset="0"/>
              </a:rPr>
              <a:t>RNN</a:t>
            </a:r>
            <a:r>
              <a:rPr lang="zh-TW" altLang="zh-TW" sz="2400" b="1" dirty="0"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的模型：</a:t>
            </a:r>
            <a:r>
              <a:rPr lang="zh-TW" altLang="zh-TW" sz="2400" b="1" spc="-5" dirty="0">
                <a:solidFill>
                  <a:srgbClr val="292929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左邊是簡化版，右邊是詳細版，從圖可以看到每一個時間點的輸出都會受到前一次</a:t>
            </a:r>
            <a:r>
              <a:rPr lang="en-US" altLang="zh-TW" sz="2400" b="1" spc="-5" dirty="0">
                <a:solidFill>
                  <a:srgbClr val="292929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State</a:t>
            </a:r>
            <a:r>
              <a:rPr lang="zh-TW" altLang="zh-TW" sz="2400" b="1" spc="-5" dirty="0">
                <a:solidFill>
                  <a:srgbClr val="292929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的影響</a:t>
            </a:r>
            <a:r>
              <a:rPr lang="en-US" altLang="zh-TW" sz="2400" b="1" spc="-5" dirty="0">
                <a:solidFill>
                  <a:srgbClr val="292929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zh-TW" altLang="zh-TW" sz="2400" b="1" spc="-5" dirty="0">
                <a:solidFill>
                  <a:srgbClr val="292929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記憶</a:t>
            </a:r>
            <a:r>
              <a:rPr lang="en-US" altLang="zh-TW" sz="2400" b="1" spc="-5" dirty="0">
                <a:solidFill>
                  <a:srgbClr val="292929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)</a:t>
            </a:r>
            <a:r>
              <a:rPr lang="zh-TW" altLang="zh-TW" sz="2400" b="1" spc="-5" dirty="0">
                <a:solidFill>
                  <a:srgbClr val="292929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。</a:t>
            </a:r>
            <a:endParaRPr lang="zh-TW" altLang="zh-TW" sz="24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5546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/>
          <p:cNvSpPr txBox="1"/>
          <p:nvPr/>
        </p:nvSpPr>
        <p:spPr>
          <a:xfrm>
            <a:off x="0" y="6389066"/>
            <a:ext cx="3872827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高雄女中新興科技區域推廣中心</a:t>
            </a:r>
            <a:endParaRPr lang="zh-TW" altLang="en-US" sz="2000" dirty="0">
              <a:solidFill>
                <a:srgbClr val="0070C0"/>
              </a:solidFill>
            </a:endParaRPr>
          </a:p>
        </p:txBody>
      </p:sp>
      <p:cxnSp>
        <p:nvCxnSpPr>
          <p:cNvPr id="6" name="直線接點 5"/>
          <p:cNvCxnSpPr/>
          <p:nvPr/>
        </p:nvCxnSpPr>
        <p:spPr>
          <a:xfrm>
            <a:off x="0" y="6389066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圖片 8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510" t="8313" b="16729"/>
          <a:stretch/>
        </p:blipFill>
        <p:spPr bwMode="auto">
          <a:xfrm>
            <a:off x="5337128" y="1028700"/>
            <a:ext cx="6339094" cy="473098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8" name="群組 7"/>
          <p:cNvGrpSpPr/>
          <p:nvPr/>
        </p:nvGrpSpPr>
        <p:grpSpPr>
          <a:xfrm>
            <a:off x="104933" y="122835"/>
            <a:ext cx="6283511" cy="560398"/>
            <a:chOff x="104932" y="122092"/>
            <a:chExt cx="3934334" cy="659567"/>
          </a:xfrm>
        </p:grpSpPr>
        <p:sp>
          <p:nvSpPr>
            <p:cNvPr id="10" name="綵帶 (向上) 9"/>
            <p:cNvSpPr/>
            <p:nvPr/>
          </p:nvSpPr>
          <p:spPr>
            <a:xfrm>
              <a:off x="104932" y="122092"/>
              <a:ext cx="3934334" cy="659567"/>
            </a:xfrm>
            <a:prstGeom prst="ribbon2">
              <a:avLst>
                <a:gd name="adj1" fmla="val 5303"/>
                <a:gd name="adj2" fmla="val 7062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文字方塊 10"/>
            <p:cNvSpPr txBox="1"/>
            <p:nvPr/>
          </p:nvSpPr>
          <p:spPr>
            <a:xfrm>
              <a:off x="779488" y="195580"/>
              <a:ext cx="2687238" cy="5433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/>
              <a:r>
                <a:rPr lang="zh-TW" altLang="en-US" sz="2400" b="1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遞迴神經網路的架構</a:t>
              </a:r>
              <a:endParaRPr lang="en-US" altLang="zh-TW" sz="2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/>
              <p:cNvSpPr/>
              <p:nvPr/>
            </p:nvSpPr>
            <p:spPr>
              <a:xfrm>
                <a:off x="104933" y="1028700"/>
                <a:ext cx="4964155" cy="297094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lvl="0" indent="-342900">
                  <a:spcAft>
                    <a:spcPts val="0"/>
                  </a:spcAft>
                  <a:buFont typeface="Wingdings" panose="05000000000000000000" pitchFamily="2" charset="2"/>
                  <a:buChar char="n"/>
                </a:pPr>
                <a:r>
                  <a:rPr lang="en-US" altLang="zh-TW" sz="2400" b="1" dirty="0">
                    <a:latin typeface="微軟正黑體" panose="020B0604030504040204" pitchFamily="34" charset="-12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RNN</a:t>
                </a:r>
                <a:r>
                  <a:rPr lang="zh-TW" altLang="zh-TW" sz="2400" b="1" dirty="0">
                    <a:effectLst/>
                    <a:latin typeface="Calibri" panose="020F050202020403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每個序列點都會有</a:t>
                </a:r>
                <a:r>
                  <a:rPr lang="en-US" altLang="zh-TW" sz="2400" b="1" dirty="0">
                    <a:effectLst/>
                    <a:latin typeface="Calibri" panose="020F050202020403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3</a:t>
                </a:r>
                <a:r>
                  <a:rPr lang="zh-TW" altLang="zh-TW" sz="2400" b="1" dirty="0">
                    <a:effectLst/>
                    <a:latin typeface="Calibri" panose="020F050202020403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個權重，且不同序列的權重都是相同的，即權重共享：</a:t>
                </a:r>
                <a:endParaRPr lang="zh-TW" altLang="zh-TW" sz="2400" dirty="0">
                  <a:effectLst/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  <a:p>
                <a:pPr marL="800100" lvl="1" indent="-342900">
                  <a:spcAft>
                    <a:spcPts val="0"/>
                  </a:spcAft>
                  <a:buFont typeface="Wingdings" panose="05000000000000000000" pitchFamily="2" charset="2"/>
                  <a:buChar char="l"/>
                </a:pPr>
                <a:r>
                  <a:rPr lang="zh-TW" altLang="zh-TW" sz="2400" b="1" dirty="0">
                    <a:effectLst/>
                    <a:latin typeface="Calibri" panose="020F050202020403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輸入層到隱藏層的權重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zh-TW" altLang="zh-TW" sz="2400" b="1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x-none" altLang="zh-TW" sz="2400" b="1" i="1">
                            <a:effectLst/>
                            <a:latin typeface="Cambria Math" panose="020405030504060302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rPr>
                          <m:t>𝒘</m:t>
                        </m:r>
                      </m:e>
                      <m:sub>
                        <m:r>
                          <a:rPr lang="x-none" altLang="zh-TW" sz="2400" b="1" i="1">
                            <a:effectLst/>
                            <a:latin typeface="Cambria Math" panose="020405030504060302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rPr>
                          <m:t>𝒊𝒋</m:t>
                        </m:r>
                      </m:sub>
                      <m:sup>
                        <m:r>
                          <a:rPr lang="x-none" altLang="zh-TW" sz="2400" b="1" i="1">
                            <a:effectLst/>
                            <a:latin typeface="Cambria Math" panose="020405030504060302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x-none" altLang="zh-TW" sz="2400" b="1" i="1">
                            <a:effectLst/>
                            <a:latin typeface="Cambria Math" panose="020405030504060302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rPr>
                          <m:t>𝟏</m:t>
                        </m:r>
                        <m:r>
                          <a:rPr lang="x-none" altLang="zh-TW" sz="2400" b="1" i="1">
                            <a:effectLst/>
                            <a:latin typeface="Cambria Math" panose="020405030504060302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rPr>
                          <m:t>)</m:t>
                        </m:r>
                      </m:sup>
                    </m:sSubSup>
                  </m:oMath>
                </a14:m>
                <a:endParaRPr lang="zh-TW" altLang="zh-TW" sz="2400" dirty="0">
                  <a:effectLst/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  <a:p>
                <a:pPr marL="800100" lvl="1" indent="-342900">
                  <a:spcAft>
                    <a:spcPts val="0"/>
                  </a:spcAft>
                  <a:buFont typeface="Wingdings" panose="05000000000000000000" pitchFamily="2" charset="2"/>
                  <a:buChar char="l"/>
                </a:pPr>
                <a:r>
                  <a:rPr lang="zh-TW" altLang="zh-TW" sz="2400" b="1" dirty="0">
                    <a:effectLst/>
                    <a:latin typeface="Calibri" panose="020F050202020403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隱藏層到輸出層的權重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zh-TW" altLang="zh-TW" sz="2400" b="1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x-none" altLang="zh-TW" sz="2400" b="1" i="1">
                            <a:effectLst/>
                            <a:latin typeface="Cambria Math" panose="020405030504060302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rPr>
                          <m:t>𝒘</m:t>
                        </m:r>
                      </m:e>
                      <m:sub>
                        <m:r>
                          <a:rPr lang="x-none" altLang="zh-TW" sz="2400" b="1" i="1">
                            <a:effectLst/>
                            <a:latin typeface="Cambria Math" panose="020405030504060302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rPr>
                          <m:t>𝒊𝒋</m:t>
                        </m:r>
                      </m:sub>
                      <m:sup>
                        <m:r>
                          <a:rPr lang="x-none" altLang="zh-TW" sz="2400" b="1" i="1">
                            <a:effectLst/>
                            <a:latin typeface="Cambria Math" panose="020405030504060302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x-none" altLang="zh-TW" sz="2400" b="1" i="1">
                            <a:effectLst/>
                            <a:latin typeface="Cambria Math" panose="020405030504060302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rPr>
                          <m:t>𝟐</m:t>
                        </m:r>
                        <m:r>
                          <a:rPr lang="x-none" altLang="zh-TW" sz="2400" b="1" i="1">
                            <a:effectLst/>
                            <a:latin typeface="Cambria Math" panose="020405030504060302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rPr>
                          <m:t>)</m:t>
                        </m:r>
                      </m:sup>
                    </m:sSubSup>
                  </m:oMath>
                </a14:m>
                <a:endParaRPr lang="zh-TW" altLang="zh-TW" sz="2400" dirty="0">
                  <a:effectLst/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  <a:p>
                <a:pPr marL="800100" lvl="1" indent="-342900">
                  <a:spcAft>
                    <a:spcPts val="0"/>
                  </a:spcAft>
                  <a:buFont typeface="Wingdings" panose="05000000000000000000" pitchFamily="2" charset="2"/>
                  <a:buChar char="l"/>
                </a:pPr>
                <a:r>
                  <a:rPr lang="zh-TW" altLang="zh-TW" sz="2400" b="1" dirty="0">
                    <a:effectLst/>
                    <a:latin typeface="Calibri" panose="020F050202020403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當前序列隱藏層</a:t>
                </a:r>
                <a:r>
                  <a:rPr lang="en-US" altLang="zh-TW" sz="2400" b="1" spc="-5" dirty="0" err="1">
                    <a:solidFill>
                      <a:srgbClr val="292929"/>
                    </a:solidFill>
                    <a:effectLst/>
                    <a:latin typeface="微軟正黑體" panose="020B0604030504040204" pitchFamily="34" charset="-12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H</a:t>
                </a:r>
                <a:r>
                  <a:rPr lang="en-US" altLang="zh-TW" sz="2400" b="1" spc="-5" baseline="-25000" dirty="0" err="1">
                    <a:solidFill>
                      <a:srgbClr val="292929"/>
                    </a:solidFill>
                    <a:effectLst/>
                    <a:latin typeface="微軟正黑體" panose="020B0604030504040204" pitchFamily="34" charset="-12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t</a:t>
                </a:r>
                <a:r>
                  <a:rPr lang="zh-TW" altLang="zh-TW" sz="2400" b="1" dirty="0">
                    <a:effectLst/>
                    <a:latin typeface="Calibri" panose="020F050202020403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到下一個序列隱藏層</a:t>
                </a:r>
                <a:r>
                  <a:rPr lang="en-US" altLang="zh-TW" sz="2400" b="1" spc="-5" dirty="0">
                    <a:solidFill>
                      <a:srgbClr val="292929"/>
                    </a:solidFill>
                    <a:effectLst/>
                    <a:latin typeface="微軟正黑體" panose="020B0604030504040204" pitchFamily="34" charset="-12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H</a:t>
                </a:r>
                <a:r>
                  <a:rPr lang="en-US" altLang="zh-TW" sz="2400" b="1" spc="-5" baseline="-25000" dirty="0">
                    <a:solidFill>
                      <a:srgbClr val="292929"/>
                    </a:solidFill>
                    <a:effectLst/>
                    <a:latin typeface="微軟正黑體" panose="020B0604030504040204" pitchFamily="34" charset="-12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t+1</a:t>
                </a:r>
                <a:r>
                  <a:rPr lang="zh-TW" altLang="zh-TW" sz="2400" b="1" dirty="0">
                    <a:effectLst/>
                    <a:latin typeface="Calibri" panose="020F050202020403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的權重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2400" b="1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2400" b="1" i="1">
                            <a:effectLst/>
                            <a:latin typeface="Cambria Math" panose="020405030504060302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rPr>
                          <m:t>𝒘</m:t>
                        </m:r>
                      </m:e>
                      <m:sub>
                        <m:r>
                          <a:rPr lang="en-US" altLang="zh-TW" sz="2400" b="1" i="1">
                            <a:effectLst/>
                            <a:latin typeface="Cambria Math" panose="020405030504060302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rPr>
                          <m:t>𝒉𝒔</m:t>
                        </m:r>
                      </m:sub>
                    </m:sSub>
                  </m:oMath>
                </a14:m>
                <a:endParaRPr lang="zh-TW" altLang="zh-TW" sz="2400" dirty="0">
                  <a:effectLst/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933" y="1028700"/>
                <a:ext cx="4964155" cy="2970942"/>
              </a:xfrm>
              <a:prstGeom prst="rect">
                <a:avLst/>
              </a:prstGeom>
              <a:blipFill>
                <a:blip r:embed="rId3"/>
                <a:stretch>
                  <a:fillRect l="-1595" t="-1848" r="-3436" b="-369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99596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/>
          <p:cNvSpPr txBox="1"/>
          <p:nvPr/>
        </p:nvSpPr>
        <p:spPr>
          <a:xfrm>
            <a:off x="0" y="6389066"/>
            <a:ext cx="3872827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高雄女中新興科技區域推廣中心</a:t>
            </a:r>
            <a:endParaRPr lang="zh-TW" altLang="en-US" sz="2000" dirty="0">
              <a:solidFill>
                <a:srgbClr val="0070C0"/>
              </a:solidFill>
            </a:endParaRPr>
          </a:p>
        </p:txBody>
      </p:sp>
      <p:cxnSp>
        <p:nvCxnSpPr>
          <p:cNvPr id="6" name="直線接點 5"/>
          <p:cNvCxnSpPr/>
          <p:nvPr/>
        </p:nvCxnSpPr>
        <p:spPr>
          <a:xfrm>
            <a:off x="0" y="6389066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圖片 7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13" b="16729"/>
          <a:stretch/>
        </p:blipFill>
        <p:spPr bwMode="auto">
          <a:xfrm>
            <a:off x="761120" y="2066309"/>
            <a:ext cx="9878196" cy="416462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9" name="群組 8"/>
          <p:cNvGrpSpPr/>
          <p:nvPr/>
        </p:nvGrpSpPr>
        <p:grpSpPr>
          <a:xfrm>
            <a:off x="104933" y="122835"/>
            <a:ext cx="6283511" cy="560398"/>
            <a:chOff x="104932" y="122092"/>
            <a:chExt cx="3934334" cy="659567"/>
          </a:xfrm>
        </p:grpSpPr>
        <p:sp>
          <p:nvSpPr>
            <p:cNvPr id="10" name="綵帶 (向上) 9"/>
            <p:cNvSpPr/>
            <p:nvPr/>
          </p:nvSpPr>
          <p:spPr>
            <a:xfrm>
              <a:off x="104932" y="122092"/>
              <a:ext cx="3934334" cy="659567"/>
            </a:xfrm>
            <a:prstGeom prst="ribbon2">
              <a:avLst>
                <a:gd name="adj1" fmla="val 5303"/>
                <a:gd name="adj2" fmla="val 7062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文字方塊 10"/>
            <p:cNvSpPr txBox="1"/>
            <p:nvPr/>
          </p:nvSpPr>
          <p:spPr>
            <a:xfrm>
              <a:off x="779488" y="195580"/>
              <a:ext cx="2687238" cy="5433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/>
              <a:r>
                <a:rPr lang="zh-TW" altLang="en-US" sz="2400" b="1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遞迴神經網路的架構</a:t>
              </a:r>
              <a:endParaRPr lang="en-US" altLang="zh-TW" sz="2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292443" y="813210"/>
            <a:ext cx="1134567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Aft>
                <a:spcPts val="0"/>
              </a:spcAft>
              <a:buFont typeface="Wingdings" panose="05000000000000000000" pitchFamily="2" charset="2"/>
              <a:buChar char=""/>
            </a:pPr>
            <a:r>
              <a:rPr lang="zh-TW" altLang="zh-TW" sz="2400" b="1" spc="-5" dirty="0">
                <a:solidFill>
                  <a:srgbClr val="292929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時序長短可變：可以處理任意長度的時間序列。</a:t>
            </a:r>
            <a:endParaRPr lang="zh-TW" altLang="zh-TW" sz="2400" dirty="0"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0"/>
              </a:spcAft>
              <a:buFont typeface="Wingdings" panose="05000000000000000000" pitchFamily="2" charset="2"/>
              <a:buChar char=""/>
            </a:pPr>
            <a:r>
              <a:rPr lang="zh-TW" altLang="zh-TW" sz="2400" b="1" dirty="0"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上圖中的</a:t>
            </a:r>
            <a:r>
              <a:rPr lang="en-US" altLang="zh-TW" sz="2400" b="1" dirty="0"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RNN</a:t>
            </a:r>
            <a:r>
              <a:rPr lang="zh-TW" altLang="zh-TW" sz="2400" b="1" dirty="0">
                <a:latin typeface="Calibri" panose="020F050202020403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架構是一個最簡化的架構，較複雜的可以使用深度學習神經網路，也就是三層以上的隱藏層。</a:t>
            </a:r>
            <a:endParaRPr lang="zh-TW" altLang="zh-TW" sz="24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4504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/>
          <p:cNvSpPr txBox="1"/>
          <p:nvPr/>
        </p:nvSpPr>
        <p:spPr>
          <a:xfrm>
            <a:off x="0" y="6389066"/>
            <a:ext cx="3872827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高雄女中新興科技區域推廣中心</a:t>
            </a:r>
            <a:endParaRPr lang="zh-TW" altLang="en-US" sz="2000" dirty="0">
              <a:solidFill>
                <a:srgbClr val="0070C0"/>
              </a:solidFill>
            </a:endParaRPr>
          </a:p>
        </p:txBody>
      </p:sp>
      <p:cxnSp>
        <p:nvCxnSpPr>
          <p:cNvPr id="6" name="直線接點 5"/>
          <p:cNvCxnSpPr/>
          <p:nvPr/>
        </p:nvCxnSpPr>
        <p:spPr>
          <a:xfrm>
            <a:off x="0" y="6389066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物件 1"/>
          <p:cNvGraphicFramePr>
            <a:graphicFrameLocks noChangeAspect="1"/>
          </p:cNvGraphicFramePr>
          <p:nvPr>
            <p:extLst/>
          </p:nvPr>
        </p:nvGraphicFramePr>
        <p:xfrm>
          <a:off x="6096000" y="1018721"/>
          <a:ext cx="5850362" cy="45329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765" name="點陣圖影像" r:id="rId3" imgW="1943371" imgH="1495634" progId="Paint.Picture">
                  <p:embed/>
                </p:oleObj>
              </mc:Choice>
              <mc:Fallback>
                <p:oleObj name="點陣圖影像" r:id="rId3" imgW="1943371" imgH="1495634" progId="Paint.Picture">
                  <p:embed/>
                  <p:pic>
                    <p:nvPicPr>
                      <p:cNvPr id="2" name="物件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0" y="1018721"/>
                        <a:ext cx="5850362" cy="453299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8" name="群組 7"/>
          <p:cNvGrpSpPr/>
          <p:nvPr/>
        </p:nvGrpSpPr>
        <p:grpSpPr>
          <a:xfrm>
            <a:off x="104933" y="122835"/>
            <a:ext cx="6283511" cy="560398"/>
            <a:chOff x="104932" y="122092"/>
            <a:chExt cx="3934334" cy="659567"/>
          </a:xfrm>
        </p:grpSpPr>
        <p:sp>
          <p:nvSpPr>
            <p:cNvPr id="9" name="綵帶 (向上) 8"/>
            <p:cNvSpPr/>
            <p:nvPr/>
          </p:nvSpPr>
          <p:spPr>
            <a:xfrm>
              <a:off x="104932" y="122092"/>
              <a:ext cx="3934334" cy="659567"/>
            </a:xfrm>
            <a:prstGeom prst="ribbon2">
              <a:avLst>
                <a:gd name="adj1" fmla="val 5303"/>
                <a:gd name="adj2" fmla="val 7062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文字方塊 9"/>
            <p:cNvSpPr txBox="1"/>
            <p:nvPr/>
          </p:nvSpPr>
          <p:spPr>
            <a:xfrm>
              <a:off x="779488" y="195580"/>
              <a:ext cx="2687238" cy="5433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/>
              <a:r>
                <a:rPr lang="zh-TW" altLang="en-US" sz="2400" b="1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遞迴神經網路的前向傳播</a:t>
              </a:r>
              <a:endParaRPr lang="en-US" altLang="zh-TW" sz="2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292444" y="1034062"/>
                <a:ext cx="6096000" cy="1959319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marL="342900" lvl="0" indent="-342900">
                  <a:spcAft>
                    <a:spcPts val="0"/>
                  </a:spcAft>
                  <a:buFont typeface="Wingdings" panose="05000000000000000000" pitchFamily="2" charset="2"/>
                  <a:buChar char="n"/>
                </a:pPr>
                <a:r>
                  <a:rPr lang="zh-TW" altLang="zh-TW" sz="2400" b="1" spc="-5" dirty="0">
                    <a:solidFill>
                      <a:srgbClr val="292929"/>
                    </a:solidFill>
                    <a:latin typeface="Calibri" panose="020F050202020403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遞迴神經網隱藏層的激活函數通常使用</a:t>
                </a:r>
                <a:r>
                  <a:rPr lang="en-US" altLang="zh-TW" sz="2400" b="1" spc="-5" dirty="0" err="1">
                    <a:solidFill>
                      <a:srgbClr val="292929"/>
                    </a:solidFill>
                    <a:effectLst/>
                    <a:latin typeface="Calibri" panose="020F050202020403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tanh</a:t>
                </a:r>
                <a:r>
                  <a:rPr lang="zh-TW" altLang="zh-TW" sz="2400" b="1" spc="-5" dirty="0">
                    <a:solidFill>
                      <a:srgbClr val="292929"/>
                    </a:solidFill>
                    <a:effectLst/>
                    <a:latin typeface="Calibri" panose="020F050202020403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。</a:t>
                </a:r>
                <a:endParaRPr lang="zh-TW" altLang="zh-TW" sz="2400" dirty="0">
                  <a:effectLst/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  <a:p>
                <a:pPr marL="800100" lvl="1" indent="-342900">
                  <a:spcAft>
                    <a:spcPts val="0"/>
                  </a:spcAft>
                  <a:buFont typeface="Wingdings" panose="05000000000000000000" pitchFamily="2" charset="2"/>
                  <a:buChar char="l"/>
                </a:pPr>
                <a14:m>
                  <m:oMath xmlns:m="http://schemas.openxmlformats.org/officeDocument/2006/math">
                    <m:r>
                      <a:rPr lang="en-US" altLang="zh-TW" sz="2400" b="1" i="1">
                        <a:effectLst/>
                        <a:latin typeface="Cambria Math" panose="020405030504060302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rPr>
                      <m:t>𝐭𝐚𝐧𝐡</m:t>
                    </m:r>
                    <m:r>
                      <a:rPr lang="en-US" altLang="zh-TW" sz="2400" b="1">
                        <a:effectLst/>
                        <a:latin typeface="Cambria Math" panose="020405030504060302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TW" sz="2400" b="1" i="1">
                        <a:effectLst/>
                        <a:latin typeface="Cambria Math" panose="020405030504060302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rPr>
                      <m:t>𝐱</m:t>
                    </m:r>
                    <m:r>
                      <a:rPr lang="en-US" altLang="zh-TW" sz="2400" b="1">
                        <a:effectLst/>
                        <a:latin typeface="Cambria Math" panose="020405030504060302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rPr>
                      <m:t>)</m:t>
                    </m:r>
                    <m:r>
                      <a:rPr lang="en-US" altLang="zh-TW" sz="2400" b="1" i="1">
                        <a:effectLst/>
                        <a:latin typeface="Cambria Math" panose="020405030504060302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rPr>
                      <m:t>=</m:t>
                    </m:r>
                  </m:oMath>
                </a14:m>
                <a:r>
                  <a:rPr lang="en-US" altLang="zh-TW" sz="2400" b="1" dirty="0">
                    <a:effectLst/>
                    <a:latin typeface="微軟正黑體" panose="020B0604030504040204" pitchFamily="34" charset="-12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TW" altLang="zh-TW" sz="2400" b="1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TW" sz="2400" b="1" i="1">
                            <a:effectLst/>
                            <a:latin typeface="Cambria Math" panose="020405030504060302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rPr>
                          <m:t>𝟏</m:t>
                        </m:r>
                        <m:r>
                          <a:rPr lang="en-US" altLang="zh-TW" sz="2400" b="1" i="1">
                            <a:effectLst/>
                            <a:latin typeface="Cambria Math" panose="020405030504060302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zh-TW" altLang="zh-TW" sz="2400" b="1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1" i="1">
                                <a:effectLst/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  <a:cs typeface="Times New Roman" panose="02020603050405020304" pitchFamily="18" charset="0"/>
                              </a:rPr>
                              <m:t>𝒆</m:t>
                            </m:r>
                          </m:e>
                          <m:sup>
                            <m:r>
                              <a:rPr lang="en-US" altLang="zh-TW" sz="2400" b="1" i="1">
                                <a:effectLst/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r>
                              <a:rPr lang="en-US" altLang="zh-TW" sz="2400" b="1" i="1">
                                <a:effectLst/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  <a:cs typeface="Times New Roman" panose="02020603050405020304" pitchFamily="18" charset="0"/>
                              </a:rPr>
                              <m:t>𝟐</m:t>
                            </m:r>
                            <m:r>
                              <a:rPr lang="en-US" altLang="zh-TW" sz="2400" b="1" i="1">
                                <a:effectLst/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  <a:cs typeface="Times New Roman" panose="02020603050405020304" pitchFamily="18" charset="0"/>
                              </a:rPr>
                              <m:t>𝒙</m:t>
                            </m:r>
                          </m:sup>
                        </m:sSup>
                      </m:num>
                      <m:den>
                        <m:r>
                          <a:rPr lang="en-US" altLang="zh-TW" sz="2400" b="1" i="1">
                            <a:effectLst/>
                            <a:latin typeface="Cambria Math" panose="020405030504060302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rPr>
                          <m:t>𝟏</m:t>
                        </m:r>
                        <m:r>
                          <a:rPr lang="en-US" altLang="zh-TW" sz="2400" b="1" i="1">
                            <a:effectLst/>
                            <a:latin typeface="Cambria Math" panose="020405030504060302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zh-TW" altLang="zh-TW" sz="2400" b="1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1" i="1">
                                <a:effectLst/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  <a:cs typeface="Times New Roman" panose="02020603050405020304" pitchFamily="18" charset="0"/>
                              </a:rPr>
                              <m:t>𝒆</m:t>
                            </m:r>
                          </m:e>
                          <m:sup>
                            <m:r>
                              <a:rPr lang="en-US" altLang="zh-TW" sz="2400" b="1" i="1">
                                <a:effectLst/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r>
                              <a:rPr lang="en-US" altLang="zh-TW" sz="2400" b="1" i="1">
                                <a:effectLst/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  <a:cs typeface="Times New Roman" panose="02020603050405020304" pitchFamily="18" charset="0"/>
                              </a:rPr>
                              <m:t>𝟐</m:t>
                            </m:r>
                            <m:r>
                              <a:rPr lang="en-US" altLang="zh-TW" sz="2400" b="1" i="1">
                                <a:effectLst/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  <a:cs typeface="Times New Roman" panose="02020603050405020304" pitchFamily="18" charset="0"/>
                              </a:rPr>
                              <m:t>𝒙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altLang="zh-TW" sz="2400" b="1" dirty="0">
                    <a:effectLst/>
                    <a:latin typeface="微軟正黑體" panose="020B0604030504040204" pitchFamily="34" charset="-12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 </a:t>
                </a:r>
                <a:r>
                  <a:rPr lang="zh-TW" altLang="zh-TW" sz="2400" b="1" dirty="0">
                    <a:effectLst/>
                    <a:latin typeface="Calibri" panose="020F050202020403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，函數圖如右圖。</a:t>
                </a:r>
                <a:endParaRPr lang="zh-TW" altLang="zh-TW" sz="2400" dirty="0">
                  <a:effectLst/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  <a:p>
                <a:pPr marL="800100" lvl="1" indent="-342900">
                  <a:spcAft>
                    <a:spcPts val="0"/>
                  </a:spcAft>
                  <a:buFont typeface="Wingdings" panose="05000000000000000000" pitchFamily="2" charset="2"/>
                  <a:buChar char="l"/>
                </a:pPr>
                <a:r>
                  <a:rPr lang="zh-TW" altLang="zh-TW" sz="2400" b="1" dirty="0">
                    <a:effectLst/>
                    <a:latin typeface="Calibri" panose="020F050202020403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其微分為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TW" altLang="zh-TW" sz="2400" b="1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TW" sz="2400" b="1" i="1">
                            <a:effectLst/>
                            <a:latin typeface="Cambria Math" panose="020405030504060302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rPr>
                          <m:t>𝒅𝒇</m:t>
                        </m:r>
                      </m:num>
                      <m:den>
                        <m:r>
                          <a:rPr lang="en-US" altLang="zh-TW" sz="2400" b="1" i="1">
                            <a:effectLst/>
                            <a:latin typeface="Cambria Math" panose="020405030504060302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rPr>
                          <m:t>𝒅𝒙</m:t>
                        </m:r>
                      </m:den>
                    </m:f>
                  </m:oMath>
                </a14:m>
                <a:r>
                  <a:rPr lang="en-US" altLang="zh-TW" sz="2400" b="1" dirty="0">
                    <a:effectLst/>
                    <a:latin typeface="微軟正黑體" panose="020B0604030504040204" pitchFamily="34" charset="-12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 =</a:t>
                </a:r>
                <a14:m>
                  <m:oMath xmlns:m="http://schemas.openxmlformats.org/officeDocument/2006/math">
                    <m:r>
                      <a:rPr lang="en-US" altLang="zh-TW" sz="2400" b="1" i="1">
                        <a:effectLst/>
                        <a:latin typeface="Cambria Math" panose="020405030504060302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zh-TW" sz="2400" b="1" i="1">
                        <a:effectLst/>
                        <a:latin typeface="Cambria Math" panose="020405030504060302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rPr>
                      <m:t>𝟏</m:t>
                    </m:r>
                    <m:r>
                      <a:rPr lang="en-US" altLang="zh-TW" sz="2400" b="1" i="1">
                        <a:effectLst/>
                        <a:latin typeface="Cambria Math" panose="020405030504060302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rPr>
                      <m:t>−</m:t>
                    </m:r>
                    <m:sSup>
                      <m:sSupPr>
                        <m:ctrlPr>
                          <a:rPr lang="zh-TW" altLang="zh-TW" sz="2400" b="1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TW" sz="2400" b="1" i="1">
                            <a:effectLst/>
                            <a:latin typeface="Cambria Math" panose="020405030504060302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rPr>
                          <m:t>𝐟</m:t>
                        </m:r>
                        <m:d>
                          <m:dPr>
                            <m:ctrlPr>
                              <a:rPr lang="zh-TW" altLang="zh-TW" sz="2400" b="1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400" b="1" i="1">
                                <a:effectLst/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  <a:cs typeface="Times New Roman" panose="02020603050405020304" pitchFamily="18" charset="0"/>
                              </a:rPr>
                              <m:t>𝐱</m:t>
                            </m:r>
                          </m:e>
                        </m:d>
                      </m:e>
                      <m:sup>
                        <m:r>
                          <a:rPr lang="en-US" altLang="zh-TW" sz="2400" b="1" i="1">
                            <a:effectLst/>
                            <a:latin typeface="Cambria Math" panose="020405030504060302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rPr>
                          <m:t>𝟐</m:t>
                        </m:r>
                      </m:sup>
                    </m:sSup>
                  </m:oMath>
                </a14:m>
                <a:endParaRPr lang="zh-TW" altLang="zh-TW" sz="2400" dirty="0">
                  <a:effectLst/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444" y="1034062"/>
                <a:ext cx="6096000" cy="1959319"/>
              </a:xfrm>
              <a:prstGeom prst="rect">
                <a:avLst/>
              </a:prstGeom>
              <a:blipFill>
                <a:blip r:embed="rId5"/>
                <a:stretch>
                  <a:fillRect l="-1400" t="-2181" b="-218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86367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/>
          <p:cNvSpPr txBox="1"/>
          <p:nvPr/>
        </p:nvSpPr>
        <p:spPr>
          <a:xfrm>
            <a:off x="0" y="6389066"/>
            <a:ext cx="3872827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高雄女中新興科技區域推廣中心</a:t>
            </a:r>
            <a:endParaRPr lang="zh-TW" altLang="en-US" sz="2000" dirty="0">
              <a:solidFill>
                <a:srgbClr val="0070C0"/>
              </a:solidFill>
            </a:endParaRPr>
          </a:p>
        </p:txBody>
      </p:sp>
      <p:cxnSp>
        <p:nvCxnSpPr>
          <p:cNvPr id="6" name="直線接點 5"/>
          <p:cNvCxnSpPr/>
          <p:nvPr/>
        </p:nvCxnSpPr>
        <p:spPr>
          <a:xfrm>
            <a:off x="0" y="6389066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圖片 7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13" b="16729"/>
          <a:stretch/>
        </p:blipFill>
        <p:spPr bwMode="auto">
          <a:xfrm>
            <a:off x="978292" y="2807079"/>
            <a:ext cx="9326041" cy="354569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9" name="群組 8"/>
          <p:cNvGrpSpPr/>
          <p:nvPr/>
        </p:nvGrpSpPr>
        <p:grpSpPr>
          <a:xfrm>
            <a:off x="104933" y="122835"/>
            <a:ext cx="6283511" cy="560398"/>
            <a:chOff x="104932" y="122092"/>
            <a:chExt cx="3934334" cy="659567"/>
          </a:xfrm>
        </p:grpSpPr>
        <p:sp>
          <p:nvSpPr>
            <p:cNvPr id="10" name="綵帶 (向上) 9"/>
            <p:cNvSpPr/>
            <p:nvPr/>
          </p:nvSpPr>
          <p:spPr>
            <a:xfrm>
              <a:off x="104932" y="122092"/>
              <a:ext cx="3934334" cy="659567"/>
            </a:xfrm>
            <a:prstGeom prst="ribbon2">
              <a:avLst>
                <a:gd name="adj1" fmla="val 5303"/>
                <a:gd name="adj2" fmla="val 7062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文字方塊 10"/>
            <p:cNvSpPr txBox="1"/>
            <p:nvPr/>
          </p:nvSpPr>
          <p:spPr>
            <a:xfrm>
              <a:off x="779488" y="195580"/>
              <a:ext cx="2687238" cy="5433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/>
              <a:r>
                <a:rPr lang="zh-TW" altLang="en-US" sz="2400" b="1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遞迴神經網路的前向傳播</a:t>
              </a:r>
              <a:endParaRPr lang="en-US" altLang="zh-TW" sz="2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/>
              <p:cNvSpPr/>
              <p:nvPr/>
            </p:nvSpPr>
            <p:spPr>
              <a:xfrm>
                <a:off x="280152" y="745672"/>
                <a:ext cx="11353829" cy="161967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lvl="0" indent="-342900">
                  <a:spcAft>
                    <a:spcPts val="0"/>
                  </a:spcAft>
                  <a:buFont typeface="Wingdings" panose="05000000000000000000" pitchFamily="2" charset="2"/>
                  <a:buChar char="n"/>
                </a:pPr>
                <a:r>
                  <a:rPr lang="zh-TW" altLang="zh-TW" sz="2400" b="1" spc="-5" dirty="0">
                    <a:solidFill>
                      <a:srgbClr val="292929"/>
                    </a:solidFill>
                    <a:latin typeface="Calibri" panose="020F050202020403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第</a:t>
                </a:r>
                <a:r>
                  <a:rPr lang="en-US" altLang="zh-TW" sz="2400" b="1" spc="-5" dirty="0">
                    <a:solidFill>
                      <a:srgbClr val="292929"/>
                    </a:solidFill>
                    <a:effectLst/>
                    <a:latin typeface="Calibri" panose="020F050202020403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t</a:t>
                </a:r>
                <a:r>
                  <a:rPr lang="zh-TW" altLang="zh-TW" sz="2400" b="1" spc="-5" dirty="0">
                    <a:solidFill>
                      <a:srgbClr val="292929"/>
                    </a:solidFill>
                    <a:effectLst/>
                    <a:latin typeface="Calibri" panose="020F050202020403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時序的隱藏層輸出</a:t>
                </a:r>
                <a:r>
                  <a:rPr lang="en-US" altLang="zh-TW" sz="2400" b="1" spc="-5" dirty="0" err="1">
                    <a:solidFill>
                      <a:srgbClr val="292929"/>
                    </a:solidFill>
                    <a:effectLst/>
                    <a:latin typeface="Calibri" panose="020F050202020403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H</a:t>
                </a:r>
                <a:r>
                  <a:rPr lang="en-US" altLang="zh-TW" sz="2400" b="1" spc="-5" baseline="-25000" dirty="0" err="1">
                    <a:solidFill>
                      <a:srgbClr val="292929"/>
                    </a:solidFill>
                    <a:effectLst/>
                    <a:latin typeface="Calibri" panose="020F050202020403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t</a:t>
                </a:r>
                <a:r>
                  <a:rPr lang="zh-TW" altLang="zh-TW" sz="2400" b="1" spc="-5" dirty="0">
                    <a:solidFill>
                      <a:srgbClr val="292929"/>
                    </a:solidFill>
                    <a:effectLst/>
                    <a:latin typeface="Calibri" panose="020F050202020403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，除了當下時序的輸入</a:t>
                </a:r>
                <a:r>
                  <a:rPr lang="en-US" altLang="zh-TW" sz="2400" b="1" spc="-5" dirty="0" err="1">
                    <a:solidFill>
                      <a:srgbClr val="292929"/>
                    </a:solidFill>
                    <a:effectLst/>
                    <a:latin typeface="Calibri" panose="020F050202020403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X</a:t>
                </a:r>
                <a:r>
                  <a:rPr lang="en-US" altLang="zh-TW" sz="2400" b="1" spc="-5" baseline="-25000" dirty="0" err="1">
                    <a:solidFill>
                      <a:srgbClr val="292929"/>
                    </a:solidFill>
                    <a:effectLst/>
                    <a:latin typeface="Calibri" panose="020F050202020403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t</a:t>
                </a:r>
                <a:r>
                  <a:rPr lang="zh-TW" altLang="zh-TW" sz="2400" b="1" spc="-5" dirty="0">
                    <a:solidFill>
                      <a:srgbClr val="292929"/>
                    </a:solidFill>
                    <a:effectLst/>
                    <a:latin typeface="Calibri" panose="020F050202020403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外，還必須考慮前一時序的隱藏層狀態</a:t>
                </a:r>
                <a:r>
                  <a:rPr lang="en-US" altLang="zh-TW" sz="2400" b="1" spc="-5" dirty="0">
                    <a:solidFill>
                      <a:srgbClr val="292929"/>
                    </a:solidFill>
                    <a:effectLst/>
                    <a:latin typeface="Calibri" panose="020F050202020403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H</a:t>
                </a:r>
                <a:r>
                  <a:rPr lang="en-US" altLang="zh-TW" sz="2400" b="1" spc="-5" baseline="-25000" dirty="0">
                    <a:solidFill>
                      <a:srgbClr val="292929"/>
                    </a:solidFill>
                    <a:effectLst/>
                    <a:latin typeface="Calibri" panose="020F050202020403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t-1</a:t>
                </a:r>
                <a:r>
                  <a:rPr lang="zh-TW" altLang="zh-TW" sz="2400" b="1" spc="-5" dirty="0">
                    <a:solidFill>
                      <a:srgbClr val="292929"/>
                    </a:solidFill>
                    <a:effectLst/>
                    <a:latin typeface="Calibri" panose="020F050202020403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。</a:t>
                </a:r>
                <a:endParaRPr lang="zh-TW" altLang="zh-TW" sz="2400" dirty="0">
                  <a:effectLst/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  <a:p>
                <a:pPr marL="800100" lvl="1" indent="-342900">
                  <a:spcAft>
                    <a:spcPts val="0"/>
                  </a:spcAft>
                  <a:buFont typeface="Wingdings" panose="05000000000000000000" pitchFamily="2" charset="2"/>
                  <a:buChar char="l"/>
                </a:pPr>
                <a:r>
                  <a:rPr lang="en-US" altLang="zh-TW" sz="2400" b="1" spc="-5" dirty="0" err="1">
                    <a:solidFill>
                      <a:srgbClr val="292929"/>
                    </a:solidFill>
                    <a:effectLst/>
                    <a:latin typeface="微軟正黑體" panose="020B0604030504040204" pitchFamily="34" charset="-12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H</a:t>
                </a:r>
                <a:r>
                  <a:rPr lang="en-US" altLang="zh-TW" sz="2400" b="1" spc="-5" baseline="-25000" dirty="0" err="1">
                    <a:solidFill>
                      <a:srgbClr val="292929"/>
                    </a:solidFill>
                    <a:effectLst/>
                    <a:latin typeface="微軟正黑體" panose="020B0604030504040204" pitchFamily="34" charset="-12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t</a:t>
                </a:r>
                <a:r>
                  <a:rPr lang="en-US" altLang="zh-TW" sz="2400" b="1" spc="-5" dirty="0">
                    <a:solidFill>
                      <a:srgbClr val="292929"/>
                    </a:solidFill>
                    <a:effectLst/>
                    <a:latin typeface="微軟正黑體" panose="020B0604030504040204" pitchFamily="34" charset="-12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=</a:t>
                </a:r>
                <a:r>
                  <a:rPr lang="en-US" altLang="zh-TW" sz="2400" b="1" spc="-5" dirty="0" err="1">
                    <a:solidFill>
                      <a:srgbClr val="292929"/>
                    </a:solidFill>
                    <a:effectLst/>
                    <a:latin typeface="微軟正黑體" panose="020B0604030504040204" pitchFamily="34" charset="-12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tanh</a:t>
                </a:r>
                <a:r>
                  <a:rPr lang="en-US" altLang="zh-TW" sz="2400" b="1" spc="-5" dirty="0">
                    <a:solidFill>
                      <a:srgbClr val="292929"/>
                    </a:solidFill>
                    <a:effectLst/>
                    <a:latin typeface="微軟正黑體" panose="020B0604030504040204" pitchFamily="34" charset="-12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(</a:t>
                </a:r>
                <a:r>
                  <a:rPr lang="en-US" altLang="zh-TW" sz="2400" b="1" dirty="0">
                    <a:solidFill>
                      <a:srgbClr val="303233"/>
                    </a:solidFill>
                    <a:effectLst/>
                    <a:latin typeface="微軟正黑體" panose="020B0604030504040204" pitchFamily="34" charset="-12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[</a:t>
                </a:r>
                <a:r>
                  <a:rPr lang="zh-TW" altLang="zh-TW" sz="2400" b="1" dirty="0">
                    <a:solidFill>
                      <a:srgbClr val="303233"/>
                    </a:solidFill>
                    <a:effectLst/>
                    <a:latin typeface="Calibri" panose="020F050202020403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輸入</a:t>
                </a:r>
                <a:r>
                  <a:rPr lang="en-US" altLang="zh-TW" sz="2400" b="1" dirty="0" err="1">
                    <a:solidFill>
                      <a:srgbClr val="303233"/>
                    </a:solidFill>
                    <a:effectLst/>
                    <a:latin typeface="Calibri" panose="020F050202020403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X</a:t>
                </a:r>
                <a:r>
                  <a:rPr lang="en-US" altLang="zh-TW" sz="2400" b="1" baseline="-25000" dirty="0" err="1">
                    <a:solidFill>
                      <a:srgbClr val="303233"/>
                    </a:solidFill>
                    <a:effectLst/>
                    <a:latin typeface="Calibri" panose="020F050202020403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t</a:t>
                </a:r>
                <a:r>
                  <a:rPr lang="en-US" altLang="zh-TW" sz="2400" b="1" dirty="0">
                    <a:solidFill>
                      <a:srgbClr val="303233"/>
                    </a:solidFill>
                    <a:effectLst/>
                    <a:latin typeface="Calibri" panose="020F050202020403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]</a:t>
                </a:r>
                <a14:m>
                  <m:oMath xmlns:m="http://schemas.openxmlformats.org/officeDocument/2006/math">
                    <m:r>
                      <a:rPr lang="en-US" altLang="zh-TW" sz="2400" b="1">
                        <a:solidFill>
                          <a:srgbClr val="303233"/>
                        </a:solidFill>
                        <a:effectLst/>
                        <a:latin typeface="Cambria Math" panose="020405030504060302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rPr>
                      <m:t>×</m:t>
                    </m:r>
                  </m:oMath>
                </a14:m>
                <a:r>
                  <a:rPr lang="en-US" altLang="zh-TW" sz="2400" b="1" dirty="0">
                    <a:solidFill>
                      <a:srgbClr val="303233"/>
                    </a:solidFill>
                    <a:effectLst/>
                    <a:latin typeface="微軟正黑體" panose="020B0604030504040204" pitchFamily="34" charset="-12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[</a:t>
                </a:r>
                <a:r>
                  <a:rPr lang="zh-TW" altLang="zh-TW" sz="2400" b="1" dirty="0">
                    <a:solidFill>
                      <a:srgbClr val="303233"/>
                    </a:solidFill>
                    <a:effectLst/>
                    <a:latin typeface="Calibri" panose="020F050202020403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權重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TW" altLang="zh-TW" sz="2400" b="1" i="1">
                            <a:solidFill>
                              <a:srgbClr val="303233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TW" sz="2400" b="1" i="1">
                            <a:solidFill>
                              <a:srgbClr val="303233"/>
                            </a:solidFill>
                            <a:effectLst/>
                            <a:latin typeface="Cambria Math" panose="020405030504060302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rPr>
                          <m:t>𝐖</m:t>
                        </m:r>
                      </m:e>
                      <m:sup>
                        <m:d>
                          <m:dPr>
                            <m:ctrlPr>
                              <a:rPr lang="zh-TW" altLang="zh-TW" sz="2400" b="1" i="1">
                                <a:solidFill>
                                  <a:srgbClr val="303233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400" b="1" i="1">
                                <a:solidFill>
                                  <a:srgbClr val="303233"/>
                                </a:solidFill>
                                <a:effectLst/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  <a:cs typeface="Times New Roman" panose="02020603050405020304" pitchFamily="18" charset="0"/>
                              </a:rPr>
                              <m:t>𝟏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altLang="zh-TW" sz="2400" b="1" dirty="0">
                    <a:solidFill>
                      <a:srgbClr val="303233"/>
                    </a:solidFill>
                    <a:effectLst/>
                    <a:latin typeface="微軟正黑體" panose="020B0604030504040204" pitchFamily="34" charset="-12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]+ [</a:t>
                </a:r>
                <a:r>
                  <a:rPr lang="zh-TW" altLang="zh-TW" sz="2400" b="1" dirty="0">
                    <a:solidFill>
                      <a:srgbClr val="303233"/>
                    </a:solidFill>
                    <a:effectLst/>
                    <a:latin typeface="Calibri" panose="020F050202020403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狀態</a:t>
                </a:r>
                <a:r>
                  <a:rPr lang="en-US" altLang="zh-TW" sz="2400" b="1" dirty="0">
                    <a:solidFill>
                      <a:srgbClr val="303233"/>
                    </a:solidFill>
                    <a:effectLst/>
                    <a:latin typeface="Calibri" panose="020F050202020403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H</a:t>
                </a:r>
                <a:r>
                  <a:rPr lang="en-US" altLang="zh-TW" sz="2400" b="1" baseline="-25000" dirty="0">
                    <a:solidFill>
                      <a:srgbClr val="303233"/>
                    </a:solidFill>
                    <a:effectLst/>
                    <a:latin typeface="Calibri" panose="020F050202020403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t-1</a:t>
                </a:r>
                <a:r>
                  <a:rPr lang="en-US" altLang="zh-TW" sz="2400" b="1" dirty="0">
                    <a:solidFill>
                      <a:srgbClr val="303233"/>
                    </a:solidFill>
                    <a:effectLst/>
                    <a:latin typeface="Calibri" panose="020F050202020403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]</a:t>
                </a:r>
                <a14:m>
                  <m:oMath xmlns:m="http://schemas.openxmlformats.org/officeDocument/2006/math">
                    <m:r>
                      <a:rPr lang="en-US" altLang="zh-TW" sz="2400" b="1">
                        <a:solidFill>
                          <a:srgbClr val="303233"/>
                        </a:solidFill>
                        <a:effectLst/>
                        <a:latin typeface="Cambria Math" panose="020405030504060302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rPr>
                      <m:t>×</m:t>
                    </m:r>
                  </m:oMath>
                </a14:m>
                <a:r>
                  <a:rPr lang="en-US" altLang="zh-TW" sz="2400" b="1" dirty="0">
                    <a:solidFill>
                      <a:srgbClr val="303233"/>
                    </a:solidFill>
                    <a:effectLst/>
                    <a:latin typeface="微軟正黑體" panose="020B0604030504040204" pitchFamily="34" charset="-12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[</a:t>
                </a:r>
                <a:r>
                  <a:rPr lang="zh-TW" altLang="zh-TW" sz="2400" b="1" dirty="0">
                    <a:solidFill>
                      <a:srgbClr val="303233"/>
                    </a:solidFill>
                    <a:effectLst/>
                    <a:latin typeface="Calibri" panose="020F050202020403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權重</a:t>
                </a:r>
                <a:r>
                  <a:rPr lang="en-US" altLang="zh-TW" sz="2400" b="1" spc="-5" dirty="0" err="1">
                    <a:solidFill>
                      <a:srgbClr val="292929"/>
                    </a:solidFill>
                    <a:effectLst/>
                    <a:latin typeface="微軟正黑體" panose="020B0604030504040204" pitchFamily="34" charset="-12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W</a:t>
                </a:r>
                <a:r>
                  <a:rPr lang="en-US" altLang="zh-TW" sz="2400" b="1" spc="-5" baseline="-25000" dirty="0" err="1">
                    <a:solidFill>
                      <a:srgbClr val="292929"/>
                    </a:solidFill>
                    <a:effectLst/>
                    <a:latin typeface="微軟正黑體" panose="020B0604030504040204" pitchFamily="34" charset="-12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hs</a:t>
                </a:r>
                <a:r>
                  <a:rPr lang="en-US" altLang="zh-TW" sz="2400" b="1" dirty="0">
                    <a:solidFill>
                      <a:srgbClr val="303233"/>
                    </a:solidFill>
                    <a:effectLst/>
                    <a:latin typeface="微軟正黑體" panose="020B0604030504040204" pitchFamily="34" charset="-12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]+[</a:t>
                </a:r>
                <a:r>
                  <a:rPr lang="zh-TW" altLang="zh-TW" sz="2400" b="1" dirty="0">
                    <a:solidFill>
                      <a:srgbClr val="303233"/>
                    </a:solidFill>
                    <a:effectLst/>
                    <a:latin typeface="Calibri" panose="020F050202020403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偏值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TW" altLang="zh-TW" sz="2400" b="1" i="1">
                            <a:solidFill>
                              <a:srgbClr val="303233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TW" sz="2400" b="1" i="1">
                            <a:solidFill>
                              <a:srgbClr val="303233"/>
                            </a:solidFill>
                            <a:effectLst/>
                            <a:latin typeface="Cambria Math" panose="020405030504060302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rPr>
                          <m:t>𝐁</m:t>
                        </m:r>
                      </m:e>
                      <m:sup>
                        <m:d>
                          <m:dPr>
                            <m:ctrlPr>
                              <a:rPr lang="zh-TW" altLang="zh-TW" sz="2400" b="1" i="1">
                                <a:solidFill>
                                  <a:srgbClr val="303233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400" b="1" i="1">
                                <a:solidFill>
                                  <a:srgbClr val="303233"/>
                                </a:solidFill>
                                <a:effectLst/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  <a:cs typeface="Times New Roman" panose="02020603050405020304" pitchFamily="18" charset="0"/>
                              </a:rPr>
                              <m:t>𝟏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altLang="zh-TW" sz="2400" b="1" dirty="0">
                    <a:solidFill>
                      <a:srgbClr val="303233"/>
                    </a:solidFill>
                    <a:effectLst/>
                    <a:latin typeface="微軟正黑體" panose="020B0604030504040204" pitchFamily="34" charset="-12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]</a:t>
                </a:r>
                <a:r>
                  <a:rPr lang="en-US" altLang="zh-TW" sz="2400" b="1" spc="-5" dirty="0">
                    <a:solidFill>
                      <a:srgbClr val="292929"/>
                    </a:solidFill>
                    <a:effectLst/>
                    <a:latin typeface="微軟正黑體" panose="020B0604030504040204" pitchFamily="34" charset="-12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)</a:t>
                </a:r>
                <a:endParaRPr lang="zh-TW" altLang="zh-TW" sz="2400" dirty="0">
                  <a:effectLst/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  <a:p>
                <a:pPr marL="800100" lvl="1" indent="-342900">
                  <a:spcAft>
                    <a:spcPts val="0"/>
                  </a:spcAft>
                  <a:buFont typeface="Wingdings" panose="05000000000000000000" pitchFamily="2" charset="2"/>
                  <a:buChar char="l"/>
                </a:pPr>
                <a:r>
                  <a:rPr lang="en-US" altLang="zh-TW" sz="2400" b="1" spc="-5" dirty="0">
                    <a:solidFill>
                      <a:srgbClr val="292929"/>
                    </a:solidFill>
                    <a:effectLst/>
                    <a:latin typeface="微軟正黑體" panose="020B0604030504040204" pitchFamily="34" charset="-12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H</a:t>
                </a:r>
                <a:r>
                  <a:rPr lang="en-US" altLang="zh-TW" sz="2400" b="1" spc="-5" baseline="-25000" dirty="0">
                    <a:solidFill>
                      <a:srgbClr val="292929"/>
                    </a:solidFill>
                    <a:effectLst/>
                    <a:latin typeface="微軟正黑體" panose="020B0604030504040204" pitchFamily="34" charset="-12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0</a:t>
                </a:r>
                <a:r>
                  <a:rPr lang="zh-TW" altLang="zh-TW" sz="2400" b="1" spc="-5" dirty="0">
                    <a:solidFill>
                      <a:srgbClr val="292929"/>
                    </a:solidFill>
                    <a:effectLst/>
                    <a:latin typeface="Calibri" panose="020F050202020403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初始化為全為零的矩陣，故</a:t>
                </a:r>
                <a:r>
                  <a:rPr lang="en-US" altLang="zh-TW" sz="2400" b="1" spc="-5" dirty="0">
                    <a:solidFill>
                      <a:srgbClr val="292929"/>
                    </a:solidFill>
                    <a:effectLst/>
                    <a:latin typeface="Calibri" panose="020F050202020403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H</a:t>
                </a:r>
                <a:r>
                  <a:rPr lang="en-US" altLang="zh-TW" sz="2400" b="1" spc="-5" baseline="-25000" dirty="0">
                    <a:solidFill>
                      <a:srgbClr val="292929"/>
                    </a:solidFill>
                    <a:effectLst/>
                    <a:latin typeface="Calibri" panose="020F050202020403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1</a:t>
                </a:r>
                <a:r>
                  <a:rPr lang="en-US" altLang="zh-TW" sz="2400" b="1" spc="-5" dirty="0">
                    <a:solidFill>
                      <a:srgbClr val="292929"/>
                    </a:solidFill>
                    <a:effectLst/>
                    <a:latin typeface="Calibri" panose="020F050202020403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=</a:t>
                </a:r>
                <a:r>
                  <a:rPr lang="en-US" altLang="zh-TW" sz="2400" b="1" spc="-5" dirty="0" err="1">
                    <a:solidFill>
                      <a:srgbClr val="292929"/>
                    </a:solidFill>
                    <a:effectLst/>
                    <a:latin typeface="Calibri" panose="020F050202020403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tanh</a:t>
                </a:r>
                <a:r>
                  <a:rPr lang="en-US" altLang="zh-TW" sz="2400" b="1" spc="-5" dirty="0">
                    <a:solidFill>
                      <a:srgbClr val="292929"/>
                    </a:solidFill>
                    <a:effectLst/>
                    <a:latin typeface="Calibri" panose="020F050202020403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(</a:t>
                </a:r>
                <a:r>
                  <a:rPr lang="en-US" altLang="zh-TW" sz="2400" b="1" dirty="0">
                    <a:solidFill>
                      <a:srgbClr val="303233"/>
                    </a:solidFill>
                    <a:effectLst/>
                    <a:latin typeface="微軟正黑體" panose="020B0604030504040204" pitchFamily="34" charset="-12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[</a:t>
                </a:r>
                <a:r>
                  <a:rPr lang="zh-TW" altLang="zh-TW" sz="2400" b="1" dirty="0">
                    <a:solidFill>
                      <a:srgbClr val="303233"/>
                    </a:solidFill>
                    <a:effectLst/>
                    <a:latin typeface="Calibri" panose="020F050202020403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輸入</a:t>
                </a:r>
                <a:r>
                  <a:rPr lang="en-US" altLang="zh-TW" sz="2400" b="1" dirty="0">
                    <a:solidFill>
                      <a:srgbClr val="303233"/>
                    </a:solidFill>
                    <a:effectLst/>
                    <a:latin typeface="Calibri" panose="020F050202020403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X</a:t>
                </a:r>
                <a:r>
                  <a:rPr lang="en-US" altLang="zh-TW" sz="2400" b="1" baseline="-25000" dirty="0">
                    <a:solidFill>
                      <a:srgbClr val="303233"/>
                    </a:solidFill>
                    <a:effectLst/>
                    <a:latin typeface="Calibri" panose="020F050202020403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0</a:t>
                </a:r>
                <a:r>
                  <a:rPr lang="en-US" altLang="zh-TW" sz="2400" b="1" dirty="0">
                    <a:solidFill>
                      <a:srgbClr val="303233"/>
                    </a:solidFill>
                    <a:effectLst/>
                    <a:latin typeface="Calibri" panose="020F050202020403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]</a:t>
                </a:r>
                <a14:m>
                  <m:oMath xmlns:m="http://schemas.openxmlformats.org/officeDocument/2006/math">
                    <m:r>
                      <a:rPr lang="en-US" altLang="zh-TW" sz="2400" b="1">
                        <a:solidFill>
                          <a:srgbClr val="303233"/>
                        </a:solidFill>
                        <a:effectLst/>
                        <a:latin typeface="Cambria Math" panose="020405030504060302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rPr>
                      <m:t>×</m:t>
                    </m:r>
                  </m:oMath>
                </a14:m>
                <a:r>
                  <a:rPr lang="en-US" altLang="zh-TW" sz="2400" b="1" dirty="0">
                    <a:solidFill>
                      <a:srgbClr val="303233"/>
                    </a:solidFill>
                    <a:effectLst/>
                    <a:latin typeface="微軟正黑體" panose="020B0604030504040204" pitchFamily="34" charset="-12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[</a:t>
                </a:r>
                <a:r>
                  <a:rPr lang="zh-TW" altLang="zh-TW" sz="2400" b="1" dirty="0">
                    <a:solidFill>
                      <a:srgbClr val="303233"/>
                    </a:solidFill>
                    <a:effectLst/>
                    <a:latin typeface="Calibri" panose="020F050202020403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權重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TW" altLang="zh-TW" sz="2400" b="1" i="1">
                            <a:solidFill>
                              <a:srgbClr val="303233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TW" sz="2400" b="1" i="1">
                            <a:solidFill>
                              <a:srgbClr val="303233"/>
                            </a:solidFill>
                            <a:effectLst/>
                            <a:latin typeface="Cambria Math" panose="020405030504060302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rPr>
                          <m:t>𝐖</m:t>
                        </m:r>
                      </m:e>
                      <m:sup>
                        <m:d>
                          <m:dPr>
                            <m:ctrlPr>
                              <a:rPr lang="zh-TW" altLang="zh-TW" sz="2400" b="1" i="1">
                                <a:solidFill>
                                  <a:srgbClr val="303233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400" b="1" i="1">
                                <a:solidFill>
                                  <a:srgbClr val="303233"/>
                                </a:solidFill>
                                <a:effectLst/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  <a:cs typeface="Times New Roman" panose="02020603050405020304" pitchFamily="18" charset="0"/>
                              </a:rPr>
                              <m:t>𝟏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altLang="zh-TW" sz="2400" b="1" dirty="0">
                    <a:solidFill>
                      <a:srgbClr val="303233"/>
                    </a:solidFill>
                    <a:effectLst/>
                    <a:latin typeface="微軟正黑體" panose="020B0604030504040204" pitchFamily="34" charset="-12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] +[</a:t>
                </a:r>
                <a:r>
                  <a:rPr lang="zh-TW" altLang="zh-TW" sz="2400" b="1" dirty="0">
                    <a:solidFill>
                      <a:srgbClr val="303233"/>
                    </a:solidFill>
                    <a:effectLst/>
                    <a:latin typeface="Calibri" panose="020F050202020403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偏值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TW" altLang="zh-TW" sz="2400" b="1" i="1">
                            <a:solidFill>
                              <a:srgbClr val="303233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TW" sz="2400" b="1" i="1">
                            <a:solidFill>
                              <a:srgbClr val="303233"/>
                            </a:solidFill>
                            <a:effectLst/>
                            <a:latin typeface="Cambria Math" panose="020405030504060302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rPr>
                          <m:t>𝐁</m:t>
                        </m:r>
                      </m:e>
                      <m:sup>
                        <m:d>
                          <m:dPr>
                            <m:ctrlPr>
                              <a:rPr lang="zh-TW" altLang="zh-TW" sz="2400" b="1" i="1">
                                <a:solidFill>
                                  <a:srgbClr val="303233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400" b="1" i="1">
                                <a:solidFill>
                                  <a:srgbClr val="303233"/>
                                </a:solidFill>
                                <a:effectLst/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  <a:cs typeface="Times New Roman" panose="02020603050405020304" pitchFamily="18" charset="0"/>
                              </a:rPr>
                              <m:t>𝟏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altLang="zh-TW" sz="2400" b="1" dirty="0">
                    <a:solidFill>
                      <a:srgbClr val="303233"/>
                    </a:solidFill>
                    <a:effectLst/>
                    <a:latin typeface="微軟正黑體" panose="020B0604030504040204" pitchFamily="34" charset="-12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]</a:t>
                </a:r>
                <a:r>
                  <a:rPr lang="en-US" altLang="zh-TW" sz="2400" b="1" spc="-5" dirty="0">
                    <a:solidFill>
                      <a:srgbClr val="292929"/>
                    </a:solidFill>
                    <a:effectLst/>
                    <a:latin typeface="微軟正黑體" panose="020B0604030504040204" pitchFamily="34" charset="-12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)</a:t>
                </a:r>
                <a:endParaRPr lang="zh-TW" altLang="zh-TW" sz="2400" dirty="0">
                  <a:effectLst/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152" y="745672"/>
                <a:ext cx="11353829" cy="1619674"/>
              </a:xfrm>
              <a:prstGeom prst="rect">
                <a:avLst/>
              </a:prstGeom>
              <a:blipFill>
                <a:blip r:embed="rId3"/>
                <a:stretch>
                  <a:fillRect l="-752" t="-3383" b="-751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52829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Custom 24">
      <a:dk1>
        <a:srgbClr val="000000"/>
      </a:dk1>
      <a:lt1>
        <a:srgbClr val="FFFFFF"/>
      </a:lt1>
      <a:dk2>
        <a:srgbClr val="333333"/>
      </a:dk2>
      <a:lt2>
        <a:srgbClr val="FFFFFF"/>
      </a:lt2>
      <a:accent1>
        <a:srgbClr val="2686A7"/>
      </a:accent1>
      <a:accent2>
        <a:srgbClr val="54BE71"/>
      </a:accent2>
      <a:accent3>
        <a:srgbClr val="8BC248"/>
      </a:accent3>
      <a:accent4>
        <a:srgbClr val="EF9527"/>
      </a:accent4>
      <a:accent5>
        <a:srgbClr val="ED423D"/>
      </a:accent5>
      <a:accent6>
        <a:srgbClr val="202F3E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27564</TotalTime>
  <Words>3058</Words>
  <Application>Microsoft Office PowerPoint</Application>
  <PresentationFormat>寬螢幕</PresentationFormat>
  <Paragraphs>580</Paragraphs>
  <Slides>47</Slides>
  <Notes>11</Notes>
  <HiddenSlides>0</HiddenSlides>
  <MMClips>0</MMClips>
  <ScaleCrop>false</ScaleCrop>
  <HeadingPairs>
    <vt:vector size="8" baseType="variant">
      <vt:variant>
        <vt:lpstr>使用字型</vt:lpstr>
      </vt:variant>
      <vt:variant>
        <vt:i4>14</vt:i4>
      </vt:variant>
      <vt:variant>
        <vt:lpstr>佈景主題</vt:lpstr>
      </vt:variant>
      <vt:variant>
        <vt:i4>1</vt:i4>
      </vt:variant>
      <vt:variant>
        <vt:lpstr>內嵌 OLE 伺服程式</vt:lpstr>
      </vt:variant>
      <vt:variant>
        <vt:i4>3</vt:i4>
      </vt:variant>
      <vt:variant>
        <vt:lpstr>投影片標題</vt:lpstr>
      </vt:variant>
      <vt:variant>
        <vt:i4>47</vt:i4>
      </vt:variant>
    </vt:vector>
  </HeadingPairs>
  <TitlesOfParts>
    <vt:vector size="65" baseType="lpstr">
      <vt:lpstr>新細明體</vt:lpstr>
      <vt:lpstr>Microsoft YaHei</vt:lpstr>
      <vt:lpstr>微軟正黑體</vt:lpstr>
      <vt:lpstr>Helvetica</vt:lpstr>
      <vt:lpstr>Noto Sans Symbols</vt:lpstr>
      <vt:lpstr>Montserrat SemiBold</vt:lpstr>
      <vt:lpstr>Calibri</vt:lpstr>
      <vt:lpstr>Microsoft YaHei</vt:lpstr>
      <vt:lpstr>Wingdings</vt:lpstr>
      <vt:lpstr>微軟正黑體</vt:lpstr>
      <vt:lpstr>Arial</vt:lpstr>
      <vt:lpstr>Cambria Math</vt:lpstr>
      <vt:lpstr>Times New Roman</vt:lpstr>
      <vt:lpstr>Lato</vt:lpstr>
      <vt:lpstr>Office Theme</vt:lpstr>
      <vt:lpstr>點陣圖影像</vt:lpstr>
      <vt:lpstr>Bitmap Image</vt:lpstr>
      <vt:lpstr>文件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ilhamsyahvutra@outlook.com</dc:creator>
  <cp:lastModifiedBy>USER</cp:lastModifiedBy>
  <cp:revision>267</cp:revision>
  <dcterms:created xsi:type="dcterms:W3CDTF">2018-05-05T03:43:01Z</dcterms:created>
  <dcterms:modified xsi:type="dcterms:W3CDTF">2022-12-26T02:38:07Z</dcterms:modified>
</cp:coreProperties>
</file>